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6" r:id="rId4"/>
    <p:sldId id="259" r:id="rId5"/>
    <p:sldId id="260" r:id="rId6"/>
    <p:sldId id="294" r:id="rId7"/>
    <p:sldId id="295" r:id="rId8"/>
    <p:sldId id="281" r:id="rId9"/>
    <p:sldId id="261" r:id="rId10"/>
    <p:sldId id="278" r:id="rId11"/>
    <p:sldId id="273" r:id="rId12"/>
    <p:sldId id="265" r:id="rId13"/>
    <p:sldId id="279" r:id="rId14"/>
    <p:sldId id="292" r:id="rId15"/>
    <p:sldId id="296" r:id="rId16"/>
    <p:sldId id="263" r:id="rId17"/>
    <p:sldId id="267" r:id="rId18"/>
    <p:sldId id="293" r:id="rId19"/>
    <p:sldId id="271" r:id="rId20"/>
    <p:sldId id="266" r:id="rId21"/>
    <p:sldId id="268" r:id="rId22"/>
    <p:sldId id="269" r:id="rId23"/>
    <p:sldId id="270" r:id="rId24"/>
    <p:sldId id="282" r:id="rId25"/>
    <p:sldId id="28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fantb\AppData\Roaming\Microsoft\Excel\2020EV-2%20(version%202)%20(version%201).xlsb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fantb\AppData\Roaming\Microsoft\Excel\2020EV-2%20(version%202)%20(version%201).xlsb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tc365-my.sharepoint.com/personal/bruce_elfant_traviscountytx_gov/Documents/EarlyVote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DE-41E5-883C-B0F8F326CC01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DE-41E5-883C-B0F8F326CC01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DE-41E5-883C-B0F8F326CC0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DE-41E5-883C-B0F8F326CC0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DE-41E5-883C-B0F8F326CC0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DE-41E5-883C-B0F8F326CC0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DE-41E5-883C-B0F8F326CC0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7DE-41E5-883C-B0F8F326CC01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DE-41E5-883C-B0F8F326CC0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7DE-41E5-883C-B0F8F326CC01}"/>
              </c:ext>
            </c:extLst>
          </c:dPt>
          <c:cat>
            <c:strRef>
              <c:f>Sheet4!$A$57:$A$66</c:f>
              <c:strCache>
                <c:ptCount val="10"/>
                <c:pt idx="0">
                  <c:v>TRAVIS</c:v>
                </c:pt>
                <c:pt idx="1">
                  <c:v>FT BEND</c:v>
                </c:pt>
                <c:pt idx="2">
                  <c:v>HIDALGO</c:v>
                </c:pt>
                <c:pt idx="3">
                  <c:v>COLLIN </c:v>
                </c:pt>
                <c:pt idx="4">
                  <c:v>DENTON</c:v>
                </c:pt>
                <c:pt idx="5">
                  <c:v>EL PASO</c:v>
                </c:pt>
                <c:pt idx="6">
                  <c:v>DALLAS</c:v>
                </c:pt>
                <c:pt idx="7">
                  <c:v>HARRIS</c:v>
                </c:pt>
                <c:pt idx="8">
                  <c:v>TARRANT</c:v>
                </c:pt>
                <c:pt idx="9">
                  <c:v>BEXAR</c:v>
                </c:pt>
              </c:strCache>
            </c:strRef>
          </c:cat>
          <c:val>
            <c:numRef>
              <c:f>Sheet4!$B$57:$B$66</c:f>
              <c:numCache>
                <c:formatCode>General</c:formatCode>
                <c:ptCount val="10"/>
                <c:pt idx="0">
                  <c:v>96.3</c:v>
                </c:pt>
                <c:pt idx="1">
                  <c:v>94.5</c:v>
                </c:pt>
                <c:pt idx="2">
                  <c:v>93.8</c:v>
                </c:pt>
                <c:pt idx="3">
                  <c:v>93.5</c:v>
                </c:pt>
                <c:pt idx="4">
                  <c:v>93.4</c:v>
                </c:pt>
                <c:pt idx="5">
                  <c:v>93.2</c:v>
                </c:pt>
                <c:pt idx="6">
                  <c:v>92.5</c:v>
                </c:pt>
                <c:pt idx="7">
                  <c:v>91.5</c:v>
                </c:pt>
                <c:pt idx="8">
                  <c:v>90.5</c:v>
                </c:pt>
                <c:pt idx="9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7DE-41E5-883C-B0F8F326C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474527"/>
        <c:axId val="624473567"/>
      </c:barChart>
      <c:catAx>
        <c:axId val="62447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73567"/>
        <c:crosses val="autoZero"/>
        <c:auto val="1"/>
        <c:lblAlgn val="ctr"/>
        <c:lblOffset val="100"/>
        <c:noMultiLvlLbl val="0"/>
      </c:catAx>
      <c:valAx>
        <c:axId val="62447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7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06-4DBB-BEE8-EB1A116CA27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06-4DBB-BEE8-EB1A116CA276}"/>
              </c:ext>
            </c:extLst>
          </c:dPt>
          <c:cat>
            <c:strRef>
              <c:f>Sheet4!$A$94:$A$104</c:f>
              <c:strCache>
                <c:ptCount val="11"/>
                <c:pt idx="1">
                  <c:v>TRAVIS</c:v>
                </c:pt>
                <c:pt idx="2">
                  <c:v>DALLAS</c:v>
                </c:pt>
                <c:pt idx="3">
                  <c:v>BEXAR</c:v>
                </c:pt>
                <c:pt idx="4">
                  <c:v>HARRIS</c:v>
                </c:pt>
                <c:pt idx="5">
                  <c:v>FT BEND</c:v>
                </c:pt>
                <c:pt idx="6">
                  <c:v>HIDALGO</c:v>
                </c:pt>
                <c:pt idx="7">
                  <c:v>EL PASO</c:v>
                </c:pt>
                <c:pt idx="8">
                  <c:v>TARRANT</c:v>
                </c:pt>
                <c:pt idx="9">
                  <c:v>COLLIN </c:v>
                </c:pt>
                <c:pt idx="10">
                  <c:v>DENTON</c:v>
                </c:pt>
              </c:strCache>
            </c:strRef>
          </c:cat>
          <c:val>
            <c:numRef>
              <c:f>Sheet4!$B$94:$B$104</c:f>
              <c:numCache>
                <c:formatCode>General</c:formatCode>
                <c:ptCount val="11"/>
                <c:pt idx="1">
                  <c:v>39.300000000000004</c:v>
                </c:pt>
                <c:pt idx="2">
                  <c:v>28.299999999999997</c:v>
                </c:pt>
                <c:pt idx="3">
                  <c:v>16</c:v>
                </c:pt>
                <c:pt idx="4">
                  <c:v>11.199999999999996</c:v>
                </c:pt>
                <c:pt idx="5">
                  <c:v>7.5</c:v>
                </c:pt>
                <c:pt idx="6">
                  <c:v>6.5</c:v>
                </c:pt>
                <c:pt idx="7">
                  <c:v>12.299999999999997</c:v>
                </c:pt>
                <c:pt idx="8">
                  <c:v>0.19999999999999574</c:v>
                </c:pt>
                <c:pt idx="9">
                  <c:v>-5.3999999999999986</c:v>
                </c:pt>
                <c:pt idx="10">
                  <c:v>-8.3999999999999986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6-4DBB-BEE8-EB1A116CA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821071"/>
        <c:axId val="292822511"/>
      </c:barChart>
      <c:catAx>
        <c:axId val="29282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22511"/>
        <c:crosses val="autoZero"/>
        <c:auto val="1"/>
        <c:lblAlgn val="ctr"/>
        <c:lblOffset val="100"/>
        <c:noMultiLvlLbl val="0"/>
      </c:catAx>
      <c:valAx>
        <c:axId val="29282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21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A-49AC-B45F-5BA26E7F3C33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A-49AC-B45F-5BA26E7F3C3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A-49AC-B45F-5BA26E7F3C33}"/>
              </c:ext>
            </c:extLst>
          </c:dPt>
          <c:cat>
            <c:strRef>
              <c:f>Sheet4!$A$113:$A$122</c:f>
              <c:strCache>
                <c:ptCount val="10"/>
                <c:pt idx="0">
                  <c:v>TRAVIS</c:v>
                </c:pt>
                <c:pt idx="1">
                  <c:v>DALLAS</c:v>
                </c:pt>
                <c:pt idx="2">
                  <c:v>BEXAR</c:v>
                </c:pt>
                <c:pt idx="3">
                  <c:v>HARRIS</c:v>
                </c:pt>
                <c:pt idx="4">
                  <c:v>FT BEND</c:v>
                </c:pt>
                <c:pt idx="5">
                  <c:v>HIDALGO</c:v>
                </c:pt>
                <c:pt idx="6">
                  <c:v>EL PASO</c:v>
                </c:pt>
                <c:pt idx="7">
                  <c:v>TARRANT</c:v>
                </c:pt>
                <c:pt idx="8">
                  <c:v>COLLIN </c:v>
                </c:pt>
                <c:pt idx="9">
                  <c:v>DENTON</c:v>
                </c:pt>
              </c:strCache>
            </c:strRef>
          </c:cat>
          <c:val>
            <c:numRef>
              <c:f>Sheet4!$B$113:$B$122</c:f>
              <c:numCache>
                <c:formatCode>General</c:formatCode>
                <c:ptCount val="10"/>
                <c:pt idx="0">
                  <c:v>-3.7</c:v>
                </c:pt>
                <c:pt idx="1">
                  <c:v>-5.3</c:v>
                </c:pt>
                <c:pt idx="2">
                  <c:v>-4</c:v>
                </c:pt>
                <c:pt idx="3">
                  <c:v>-4.3</c:v>
                </c:pt>
                <c:pt idx="4">
                  <c:v>-6.3</c:v>
                </c:pt>
                <c:pt idx="5">
                  <c:v>-10</c:v>
                </c:pt>
                <c:pt idx="6">
                  <c:v>-9.6</c:v>
                </c:pt>
                <c:pt idx="7">
                  <c:v>-2.6</c:v>
                </c:pt>
                <c:pt idx="8">
                  <c:v>0</c:v>
                </c:pt>
                <c:pt idx="9">
                  <c:v>-2.6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7A-49AC-B45F-5BA26E7F3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03503"/>
        <c:axId val="47404463"/>
      </c:barChart>
      <c:catAx>
        <c:axId val="4740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04463"/>
        <c:crosses val="autoZero"/>
        <c:auto val="1"/>
        <c:lblAlgn val="ctr"/>
        <c:lblOffset val="100"/>
        <c:noMultiLvlLbl val="0"/>
      </c:catAx>
      <c:valAx>
        <c:axId val="4740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0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Sheet4!$A$149:$A$153</c:f>
              <c:strCache>
                <c:ptCount val="5"/>
                <c:pt idx="0">
                  <c:v>Harris</c:v>
                </c:pt>
                <c:pt idx="1">
                  <c:v>Dallas</c:v>
                </c:pt>
                <c:pt idx="2">
                  <c:v>Tarrant</c:v>
                </c:pt>
                <c:pt idx="3">
                  <c:v>Bexar</c:v>
                </c:pt>
                <c:pt idx="4">
                  <c:v>Travis</c:v>
                </c:pt>
              </c:strCache>
            </c:strRef>
          </c:cat>
          <c:val>
            <c:numRef>
              <c:f>Sheet4!$B$149:$B$153</c:f>
              <c:numCache>
                <c:formatCode>General</c:formatCode>
                <c:ptCount val="5"/>
                <c:pt idx="0">
                  <c:v>4835125</c:v>
                </c:pt>
                <c:pt idx="1">
                  <c:v>2606358</c:v>
                </c:pt>
                <c:pt idx="2">
                  <c:v>2182947</c:v>
                </c:pt>
                <c:pt idx="3">
                  <c:v>2087679</c:v>
                </c:pt>
                <c:pt idx="4">
                  <c:v>1334679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7-429B-AAE1-08599B7A0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881119"/>
        <c:axId val="1484885439"/>
      </c:barChart>
      <c:catAx>
        <c:axId val="148488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885439"/>
        <c:crosses val="autoZero"/>
        <c:auto val="1"/>
        <c:lblAlgn val="ctr"/>
        <c:lblOffset val="100"/>
        <c:noMultiLvlLbl val="0"/>
      </c:catAx>
      <c:valAx>
        <c:axId val="148488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881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Sheet4!$A$131:$A$137</c:f>
              <c:strCache>
                <c:ptCount val="7"/>
                <c:pt idx="0">
                  <c:v>TRAVIS</c:v>
                </c:pt>
                <c:pt idx="1">
                  <c:v>DALLAS</c:v>
                </c:pt>
                <c:pt idx="2">
                  <c:v>BEXAR</c:v>
                </c:pt>
                <c:pt idx="3">
                  <c:v>HARRIS</c:v>
                </c:pt>
                <c:pt idx="4">
                  <c:v>FT BEND</c:v>
                </c:pt>
                <c:pt idx="5">
                  <c:v>HIDALGO</c:v>
                </c:pt>
                <c:pt idx="6">
                  <c:v>EL PASO</c:v>
                </c:pt>
              </c:strCache>
            </c:strRef>
          </c:cat>
          <c:val>
            <c:numRef>
              <c:f>Sheet4!$B$131:$B$137</c:f>
              <c:numCache>
                <c:formatCode>General</c:formatCode>
                <c:ptCount val="7"/>
                <c:pt idx="0">
                  <c:v>227640</c:v>
                </c:pt>
                <c:pt idx="1">
                  <c:v>181576</c:v>
                </c:pt>
                <c:pt idx="2">
                  <c:v>72721</c:v>
                </c:pt>
                <c:pt idx="3">
                  <c:v>79530</c:v>
                </c:pt>
                <c:pt idx="4">
                  <c:v>5020</c:v>
                </c:pt>
                <c:pt idx="5">
                  <c:v>-6350</c:v>
                </c:pt>
                <c:pt idx="6">
                  <c:v>37883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4-4DCA-9D26-1D233D93D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679343"/>
        <c:axId val="216679823"/>
      </c:barChart>
      <c:catAx>
        <c:axId val="21667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79823"/>
        <c:crosses val="autoZero"/>
        <c:auto val="1"/>
        <c:lblAlgn val="ctr"/>
        <c:lblOffset val="100"/>
        <c:noMultiLvlLbl val="0"/>
      </c:catAx>
      <c:valAx>
        <c:axId val="21667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79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5980495"/>
        <c:axId val="1255980015"/>
      </c:barChart>
      <c:catAx>
        <c:axId val="125598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980015"/>
        <c:crosses val="autoZero"/>
        <c:auto val="1"/>
        <c:lblAlgn val="ctr"/>
        <c:lblOffset val="100"/>
        <c:noMultiLvlLbl val="0"/>
      </c:catAx>
      <c:valAx>
        <c:axId val="125598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98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Sheet4!$B$155</c:f>
              <c:strCache>
                <c:ptCount val="1"/>
                <c:pt idx="0">
                  <c:v>Harris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Sheet4!$A$156:$A$164</c:f>
              <c:strCache>
                <c:ptCount val="9"/>
                <c:pt idx="0">
                  <c:v>TRAVIS</c:v>
                </c:pt>
                <c:pt idx="1">
                  <c:v>DALLAS</c:v>
                </c:pt>
                <c:pt idx="2">
                  <c:v>BEXAR</c:v>
                </c:pt>
                <c:pt idx="3">
                  <c:v>HARRIS</c:v>
                </c:pt>
                <c:pt idx="4">
                  <c:v>FT BEND</c:v>
                </c:pt>
                <c:pt idx="5">
                  <c:v>HIDALGO</c:v>
                </c:pt>
                <c:pt idx="6">
                  <c:v>EL PASO</c:v>
                </c:pt>
                <c:pt idx="7">
                  <c:v>COLLIN </c:v>
                </c:pt>
                <c:pt idx="8">
                  <c:v>DENTON</c:v>
                </c:pt>
              </c:strCache>
            </c:strRef>
          </c:cat>
          <c:val>
            <c:numRef>
              <c:f>Sheet4!$B$156:$B$164</c:f>
              <c:numCache>
                <c:formatCode>General</c:formatCode>
                <c:ptCount val="9"/>
                <c:pt idx="0">
                  <c:v>68.3</c:v>
                </c:pt>
                <c:pt idx="1">
                  <c:v>59.7</c:v>
                </c:pt>
                <c:pt idx="2">
                  <c:v>54</c:v>
                </c:pt>
                <c:pt idx="3">
                  <c:v>51.7</c:v>
                </c:pt>
                <c:pt idx="4">
                  <c:v>49.2</c:v>
                </c:pt>
                <c:pt idx="5">
                  <c:v>48</c:v>
                </c:pt>
                <c:pt idx="6">
                  <c:v>56.8</c:v>
                </c:pt>
                <c:pt idx="7">
                  <c:v>42.8</c:v>
                </c:pt>
                <c:pt idx="8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2-411B-B1DC-EA3D9FB977AC}"/>
            </c:ext>
          </c:extLst>
        </c:ser>
        <c:ser>
          <c:idx val="1"/>
          <c:order val="1"/>
          <c:tx>
            <c:strRef>
              <c:f>Sheet4!$C$155</c:f>
              <c:strCache>
                <c:ptCount val="1"/>
                <c:pt idx="0">
                  <c:v>Allred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Sheet4!$A$156:$A$164</c:f>
              <c:strCache>
                <c:ptCount val="9"/>
                <c:pt idx="0">
                  <c:v>TRAVIS</c:v>
                </c:pt>
                <c:pt idx="1">
                  <c:v>DALLAS</c:v>
                </c:pt>
                <c:pt idx="2">
                  <c:v>BEXAR</c:v>
                </c:pt>
                <c:pt idx="3">
                  <c:v>HARRIS</c:v>
                </c:pt>
                <c:pt idx="4">
                  <c:v>FT BEND</c:v>
                </c:pt>
                <c:pt idx="5">
                  <c:v>HIDALGO</c:v>
                </c:pt>
                <c:pt idx="6">
                  <c:v>EL PASO</c:v>
                </c:pt>
                <c:pt idx="7">
                  <c:v>COLLIN </c:v>
                </c:pt>
                <c:pt idx="8">
                  <c:v>DENTON</c:v>
                </c:pt>
              </c:strCache>
            </c:strRef>
          </c:cat>
          <c:val>
            <c:numRef>
              <c:f>Sheet4!$C$156:$C$164</c:f>
              <c:numCache>
                <c:formatCode>General</c:formatCode>
                <c:ptCount val="9"/>
                <c:pt idx="0">
                  <c:v>70.400000000000006</c:v>
                </c:pt>
                <c:pt idx="1">
                  <c:v>63</c:v>
                </c:pt>
                <c:pt idx="2">
                  <c:v>56.8</c:v>
                </c:pt>
                <c:pt idx="3">
                  <c:v>54.3</c:v>
                </c:pt>
                <c:pt idx="4">
                  <c:v>52.4</c:v>
                </c:pt>
                <c:pt idx="5">
                  <c:v>52</c:v>
                </c:pt>
                <c:pt idx="6">
                  <c:v>57.9</c:v>
                </c:pt>
                <c:pt idx="7">
                  <c:v>44.7</c:v>
                </c:pt>
                <c:pt idx="8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2-411B-B1DC-EA3D9FB97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5977135"/>
        <c:axId val="1264980895"/>
      </c:barChart>
      <c:catAx>
        <c:axId val="125597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980895"/>
        <c:crosses val="autoZero"/>
        <c:auto val="1"/>
        <c:lblAlgn val="ctr"/>
        <c:lblOffset val="100"/>
        <c:noMultiLvlLbl val="0"/>
      </c:catAx>
      <c:valAx>
        <c:axId val="1264980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97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Sheet4!$B$214:$B$224</c:f>
              <c:numCache>
                <c:formatCode>General</c:formatCode>
                <c:ptCount val="11"/>
                <c:pt idx="0">
                  <c:v>1994</c:v>
                </c:pt>
                <c:pt idx="1">
                  <c:v>1998</c:v>
                </c:pt>
                <c:pt idx="3">
                  <c:v>2002</c:v>
                </c:pt>
                <c:pt idx="4">
                  <c:v>2006</c:v>
                </c:pt>
                <c:pt idx="6">
                  <c:v>2010</c:v>
                </c:pt>
                <c:pt idx="7">
                  <c:v>2014</c:v>
                </c:pt>
                <c:pt idx="8">
                  <c:v>2018</c:v>
                </c:pt>
                <c:pt idx="10">
                  <c:v>2022</c:v>
                </c:pt>
              </c:numCache>
            </c:numRef>
          </c:cat>
          <c:val>
            <c:numRef>
              <c:f>Sheet4!$C$214:$C$224</c:f>
              <c:numCache>
                <c:formatCode>General</c:formatCode>
                <c:ptCount val="11"/>
                <c:pt idx="0">
                  <c:v>7.6</c:v>
                </c:pt>
                <c:pt idx="1">
                  <c:v>37</c:v>
                </c:pt>
                <c:pt idx="3">
                  <c:v>12</c:v>
                </c:pt>
                <c:pt idx="4">
                  <c:v>10</c:v>
                </c:pt>
                <c:pt idx="6">
                  <c:v>12.6</c:v>
                </c:pt>
                <c:pt idx="7">
                  <c:v>20.3</c:v>
                </c:pt>
                <c:pt idx="8">
                  <c:v>2.5</c:v>
                </c:pt>
                <c:pt idx="10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8-4DF3-A0CA-49F07FDD6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8871536"/>
        <c:axId val="1798872016"/>
      </c:barChart>
      <c:catAx>
        <c:axId val="179887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872016"/>
        <c:crosses val="autoZero"/>
        <c:auto val="1"/>
        <c:lblAlgn val="ctr"/>
        <c:lblOffset val="100"/>
        <c:noMultiLvlLbl val="0"/>
      </c:catAx>
      <c:valAx>
        <c:axId val="179887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87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Sheet4!$A$31:$A$42</c:f>
              <c:numCache>
                <c:formatCode>General</c:formatCode>
                <c:ptCount val="12"/>
                <c:pt idx="0">
                  <c:v>1992</c:v>
                </c:pt>
                <c:pt idx="1">
                  <c:v>1996</c:v>
                </c:pt>
                <c:pt idx="3">
                  <c:v>2000</c:v>
                </c:pt>
                <c:pt idx="4">
                  <c:v>2004</c:v>
                </c:pt>
                <c:pt idx="5">
                  <c:v>2008</c:v>
                </c:pt>
                <c:pt idx="7">
                  <c:v>2012</c:v>
                </c:pt>
                <c:pt idx="8">
                  <c:v>2016</c:v>
                </c:pt>
                <c:pt idx="10">
                  <c:v>2020</c:v>
                </c:pt>
                <c:pt idx="11">
                  <c:v>2024</c:v>
                </c:pt>
              </c:numCache>
            </c:numRef>
          </c:cat>
          <c:val>
            <c:numRef>
              <c:f>Sheet4!$B$31:$B$42</c:f>
              <c:numCache>
                <c:formatCode>General</c:formatCode>
                <c:ptCount val="12"/>
                <c:pt idx="0">
                  <c:v>3.5</c:v>
                </c:pt>
                <c:pt idx="1">
                  <c:v>5</c:v>
                </c:pt>
                <c:pt idx="3">
                  <c:v>21.3</c:v>
                </c:pt>
                <c:pt idx="4">
                  <c:v>22.78</c:v>
                </c:pt>
                <c:pt idx="5">
                  <c:v>11.7</c:v>
                </c:pt>
                <c:pt idx="7">
                  <c:v>15.7</c:v>
                </c:pt>
                <c:pt idx="8">
                  <c:v>9</c:v>
                </c:pt>
                <c:pt idx="10">
                  <c:v>5.6</c:v>
                </c:pt>
                <c:pt idx="11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E-4357-9A31-8250CDECA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034735"/>
        <c:axId val="1257032335"/>
      </c:barChart>
      <c:catAx>
        <c:axId val="125703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032335"/>
        <c:crosses val="autoZero"/>
        <c:auto val="1"/>
        <c:lblAlgn val="ctr"/>
        <c:lblOffset val="100"/>
        <c:noMultiLvlLbl val="0"/>
      </c:catAx>
      <c:valAx>
        <c:axId val="125703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03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Sheet4!$A$71:$A$81</c:f>
              <c:numCache>
                <c:formatCode>General</c:formatCode>
                <c:ptCount val="11"/>
                <c:pt idx="0">
                  <c:v>1994</c:v>
                </c:pt>
                <c:pt idx="1">
                  <c:v>1998</c:v>
                </c:pt>
                <c:pt idx="3">
                  <c:v>2002</c:v>
                </c:pt>
                <c:pt idx="4">
                  <c:v>2006</c:v>
                </c:pt>
                <c:pt idx="6">
                  <c:v>2010</c:v>
                </c:pt>
                <c:pt idx="7">
                  <c:v>2014</c:v>
                </c:pt>
                <c:pt idx="8">
                  <c:v>2018</c:v>
                </c:pt>
                <c:pt idx="10">
                  <c:v>2022</c:v>
                </c:pt>
              </c:numCache>
            </c:numRef>
          </c:cat>
          <c:val>
            <c:numRef>
              <c:f>Sheet4!$B$71:$B$81</c:f>
              <c:numCache>
                <c:formatCode>General</c:formatCode>
                <c:ptCount val="11"/>
                <c:pt idx="0">
                  <c:v>18</c:v>
                </c:pt>
                <c:pt idx="1">
                  <c:v>17</c:v>
                </c:pt>
                <c:pt idx="3">
                  <c:v>13</c:v>
                </c:pt>
                <c:pt idx="4">
                  <c:v>19</c:v>
                </c:pt>
                <c:pt idx="6">
                  <c:v>22</c:v>
                </c:pt>
                <c:pt idx="7">
                  <c:v>29</c:v>
                </c:pt>
                <c:pt idx="8">
                  <c:v>49.5</c:v>
                </c:pt>
                <c:pt idx="1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9-4C29-9C04-6E092DE01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1016447"/>
        <c:axId val="1401017407"/>
      </c:barChart>
      <c:catAx>
        <c:axId val="140101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017407"/>
        <c:crosses val="autoZero"/>
        <c:auto val="1"/>
        <c:lblAlgn val="ctr"/>
        <c:lblOffset val="100"/>
        <c:noMultiLvlLbl val="0"/>
      </c:catAx>
      <c:valAx>
        <c:axId val="1401017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01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F-41EF-BE63-1BA2E4148D3D}"/>
              </c:ext>
            </c:extLst>
          </c:dPt>
          <c:cat>
            <c:numRef>
              <c:f>Sheet4!$B$201:$B$212</c:f>
              <c:numCache>
                <c:formatCode>General</c:formatCode>
                <c:ptCount val="12"/>
                <c:pt idx="0">
                  <c:v>1992</c:v>
                </c:pt>
                <c:pt idx="1">
                  <c:v>1996</c:v>
                </c:pt>
                <c:pt idx="3">
                  <c:v>2000</c:v>
                </c:pt>
                <c:pt idx="4">
                  <c:v>2004</c:v>
                </c:pt>
                <c:pt idx="5">
                  <c:v>2008</c:v>
                </c:pt>
                <c:pt idx="7">
                  <c:v>2012</c:v>
                </c:pt>
                <c:pt idx="8">
                  <c:v>2016</c:v>
                </c:pt>
                <c:pt idx="10">
                  <c:v>2020</c:v>
                </c:pt>
                <c:pt idx="11">
                  <c:v>2024</c:v>
                </c:pt>
              </c:numCache>
            </c:numRef>
          </c:cat>
          <c:val>
            <c:numRef>
              <c:f>Sheet4!$C$201:$C$212</c:f>
              <c:numCache>
                <c:formatCode>General</c:formatCode>
                <c:ptCount val="12"/>
                <c:pt idx="0">
                  <c:v>15</c:v>
                </c:pt>
                <c:pt idx="1">
                  <c:v>12</c:v>
                </c:pt>
                <c:pt idx="3">
                  <c:v>-4</c:v>
                </c:pt>
                <c:pt idx="4">
                  <c:v>12</c:v>
                </c:pt>
                <c:pt idx="5">
                  <c:v>29</c:v>
                </c:pt>
                <c:pt idx="7">
                  <c:v>22</c:v>
                </c:pt>
                <c:pt idx="8">
                  <c:v>39</c:v>
                </c:pt>
                <c:pt idx="10">
                  <c:v>45</c:v>
                </c:pt>
                <c:pt idx="1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2F-41EF-BE63-1BA2E4148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5441567"/>
        <c:axId val="1545444447"/>
      </c:barChart>
      <c:catAx>
        <c:axId val="154544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444447"/>
        <c:crosses val="autoZero"/>
        <c:auto val="1"/>
        <c:lblAlgn val="ctr"/>
        <c:lblOffset val="100"/>
        <c:noMultiLvlLbl val="0"/>
      </c:catAx>
      <c:valAx>
        <c:axId val="154544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44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8-44D9-85C9-5CA8B8377783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98-44D9-85C9-5CA8B837778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98-44D9-85C9-5CA8B8377783}"/>
              </c:ext>
            </c:extLst>
          </c:dPt>
          <c:cat>
            <c:strRef>
              <c:f>Sheet4!$A$68:$A$71</c:f>
              <c:strCache>
                <c:ptCount val="4"/>
                <c:pt idx="0">
                  <c:v>HAYS</c:v>
                </c:pt>
                <c:pt idx="1">
                  <c:v>BASTROP</c:v>
                </c:pt>
                <c:pt idx="2">
                  <c:v>WILCO</c:v>
                </c:pt>
                <c:pt idx="3">
                  <c:v>TRAVIS</c:v>
                </c:pt>
              </c:strCache>
            </c:strRef>
          </c:cat>
          <c:val>
            <c:numRef>
              <c:f>Sheet4!$B$68:$B$71</c:f>
              <c:numCache>
                <c:formatCode>General</c:formatCode>
                <c:ptCount val="4"/>
                <c:pt idx="0">
                  <c:v>86.2</c:v>
                </c:pt>
                <c:pt idx="1">
                  <c:v>86.1</c:v>
                </c:pt>
                <c:pt idx="2">
                  <c:v>90.3</c:v>
                </c:pt>
                <c:pt idx="3">
                  <c:v>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98-44D9-85C9-5CA8B8377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770367"/>
        <c:axId val="284769887"/>
      </c:barChart>
      <c:catAx>
        <c:axId val="28477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69887"/>
        <c:crosses val="autoZero"/>
        <c:auto val="1"/>
        <c:lblAlgn val="ctr"/>
        <c:lblOffset val="100"/>
        <c:noMultiLvlLbl val="0"/>
      </c:catAx>
      <c:valAx>
        <c:axId val="28476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70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VR 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D-417F-8511-67BEC45C90A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D-417F-8511-67BEC45C90A1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2D-417F-8511-67BEC45C90A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2D-417F-8511-67BEC45C90A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2D-417F-8511-67BEC45C90A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2D-417F-8511-67BEC45C90A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2D-417F-8511-67BEC45C90A1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42D-417F-8511-67BEC45C90A1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42D-417F-8511-67BEC45C90A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42D-417F-8511-67BEC45C90A1}"/>
              </c:ext>
            </c:extLst>
          </c:dPt>
          <c:cat>
            <c:strRef>
              <c:f>Sheet1!$A$37:$A$46</c:f>
              <c:strCache>
                <c:ptCount val="10"/>
                <c:pt idx="0">
                  <c:v>DENTON</c:v>
                </c:pt>
                <c:pt idx="1">
                  <c:v>COLLIN </c:v>
                </c:pt>
                <c:pt idx="2">
                  <c:v>FT BEND</c:v>
                </c:pt>
                <c:pt idx="3">
                  <c:v>HIDALGO</c:v>
                </c:pt>
                <c:pt idx="4">
                  <c:v>BEXAR</c:v>
                </c:pt>
                <c:pt idx="5">
                  <c:v>HARRIS</c:v>
                </c:pt>
                <c:pt idx="6">
                  <c:v>TRAVIS</c:v>
                </c:pt>
                <c:pt idx="7">
                  <c:v>TARRANT</c:v>
                </c:pt>
                <c:pt idx="8">
                  <c:v>EL PASO</c:v>
                </c:pt>
                <c:pt idx="9">
                  <c:v>DALLAS</c:v>
                </c:pt>
              </c:strCache>
            </c:strRef>
          </c:cat>
          <c:val>
            <c:numRef>
              <c:f>Sheet1!$B$37:$B$46</c:f>
              <c:numCache>
                <c:formatCode>General</c:formatCode>
                <c:ptCount val="10"/>
                <c:pt idx="0">
                  <c:v>17</c:v>
                </c:pt>
                <c:pt idx="1">
                  <c:v>15.4</c:v>
                </c:pt>
                <c:pt idx="2">
                  <c:v>15</c:v>
                </c:pt>
                <c:pt idx="3">
                  <c:v>14</c:v>
                </c:pt>
                <c:pt idx="4">
                  <c:v>8.9</c:v>
                </c:pt>
                <c:pt idx="5">
                  <c:v>8.5</c:v>
                </c:pt>
                <c:pt idx="6">
                  <c:v>8.3000000000000007</c:v>
                </c:pt>
                <c:pt idx="7">
                  <c:v>7.9</c:v>
                </c:pt>
                <c:pt idx="8">
                  <c:v>6.8</c:v>
                </c:pt>
                <c:pt idx="9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42D-417F-8511-67BEC45C9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312016"/>
        <c:axId val="2037318736"/>
      </c:barChart>
      <c:catAx>
        <c:axId val="203731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318736"/>
        <c:crosses val="autoZero"/>
        <c:auto val="1"/>
        <c:lblAlgn val="ctr"/>
        <c:lblOffset val="100"/>
        <c:noMultiLvlLbl val="0"/>
      </c:catAx>
      <c:valAx>
        <c:axId val="203731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31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0F-4D98-9DD8-90488C1B44D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0F-4D98-9DD8-90488C1B44DE}"/>
              </c:ext>
            </c:extLst>
          </c:dPt>
          <c:cat>
            <c:strRef>
              <c:f>Sheet1!$A$49:$A$52</c:f>
              <c:strCache>
                <c:ptCount val="4"/>
                <c:pt idx="0">
                  <c:v>HAYS</c:v>
                </c:pt>
                <c:pt idx="1">
                  <c:v>BASTROP</c:v>
                </c:pt>
                <c:pt idx="2">
                  <c:v>WILCO</c:v>
                </c:pt>
                <c:pt idx="3">
                  <c:v>Travis</c:v>
                </c:pt>
              </c:strCache>
            </c:strRef>
          </c:cat>
          <c:val>
            <c:numRef>
              <c:f>Sheet1!$B$49:$B$52</c:f>
              <c:numCache>
                <c:formatCode>General</c:formatCode>
                <c:ptCount val="4"/>
                <c:pt idx="0">
                  <c:v>21.8</c:v>
                </c:pt>
                <c:pt idx="1">
                  <c:v>22</c:v>
                </c:pt>
                <c:pt idx="2">
                  <c:v>12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0F-4D98-9DD8-90488C1B4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0393248"/>
        <c:axId val="2110382688"/>
      </c:barChart>
      <c:catAx>
        <c:axId val="21103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82688"/>
        <c:crosses val="autoZero"/>
        <c:auto val="1"/>
        <c:lblAlgn val="ctr"/>
        <c:lblOffset val="100"/>
        <c:noMultiLvlLbl val="0"/>
      </c:catAx>
      <c:valAx>
        <c:axId val="21103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DC-4A8D-B9C9-3127E238C64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DC-4A8D-B9C9-3127E238C64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DC-4A8D-B9C9-3127E238C648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DC-4A8D-B9C9-3127E238C648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DC-4A8D-B9C9-3127E238C648}"/>
              </c:ext>
            </c:extLst>
          </c:dPt>
          <c:cat>
            <c:strRef>
              <c:f>Sheet4!$A$78:$A$87</c:f>
              <c:strCache>
                <c:ptCount val="10"/>
                <c:pt idx="0">
                  <c:v>COLLIN </c:v>
                </c:pt>
                <c:pt idx="1">
                  <c:v>DENTON</c:v>
                </c:pt>
                <c:pt idx="2">
                  <c:v>FT BEND</c:v>
                </c:pt>
                <c:pt idx="3">
                  <c:v>TRAVIS</c:v>
                </c:pt>
                <c:pt idx="4">
                  <c:v>TARRANT</c:v>
                </c:pt>
                <c:pt idx="5">
                  <c:v>BEXAR</c:v>
                </c:pt>
                <c:pt idx="6">
                  <c:v>DALLAS</c:v>
                </c:pt>
                <c:pt idx="7">
                  <c:v>HARRIS</c:v>
                </c:pt>
                <c:pt idx="8">
                  <c:v>HIDALGO</c:v>
                </c:pt>
                <c:pt idx="9">
                  <c:v>EL PASO</c:v>
                </c:pt>
              </c:strCache>
            </c:strRef>
          </c:cat>
          <c:val>
            <c:numRef>
              <c:f>Sheet4!$B$78:$B$87</c:f>
              <c:numCache>
                <c:formatCode>General</c:formatCode>
                <c:ptCount val="10"/>
                <c:pt idx="0">
                  <c:v>68.3</c:v>
                </c:pt>
                <c:pt idx="1">
                  <c:v>68</c:v>
                </c:pt>
                <c:pt idx="2">
                  <c:v>65</c:v>
                </c:pt>
                <c:pt idx="3">
                  <c:v>63.2</c:v>
                </c:pt>
                <c:pt idx="4">
                  <c:v>63</c:v>
                </c:pt>
                <c:pt idx="5">
                  <c:v>58.6</c:v>
                </c:pt>
                <c:pt idx="6">
                  <c:v>57</c:v>
                </c:pt>
                <c:pt idx="7">
                  <c:v>57</c:v>
                </c:pt>
                <c:pt idx="8">
                  <c:v>48.6</c:v>
                </c:pt>
                <c:pt idx="9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DC-4A8D-B9C9-3127E238C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435167"/>
        <c:axId val="293434207"/>
      </c:barChart>
      <c:catAx>
        <c:axId val="29343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34207"/>
        <c:crosses val="autoZero"/>
        <c:auto val="1"/>
        <c:lblAlgn val="ctr"/>
        <c:lblOffset val="100"/>
        <c:noMultiLvlLbl val="0"/>
      </c:catAx>
      <c:valAx>
        <c:axId val="293434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3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472303"/>
        <c:axId val="284467023"/>
      </c:barChart>
      <c:catAx>
        <c:axId val="28447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467023"/>
        <c:crosses val="autoZero"/>
        <c:auto val="1"/>
        <c:lblAlgn val="ctr"/>
        <c:lblOffset val="100"/>
        <c:noMultiLvlLbl val="0"/>
      </c:catAx>
      <c:valAx>
        <c:axId val="28446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47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F3-455C-A55B-3FE4F63334E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F3-455C-A55B-3FE4F63334E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F3-455C-A55B-3FE4F63334E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F3-455C-A55B-3FE4F63334E6}"/>
              </c:ext>
            </c:extLst>
          </c:dPt>
          <c:cat>
            <c:strRef>
              <c:f>Sheet4!$A$89:$A$92</c:f>
              <c:strCache>
                <c:ptCount val="4"/>
                <c:pt idx="0">
                  <c:v>WILCO</c:v>
                </c:pt>
                <c:pt idx="1">
                  <c:v>HAYS</c:v>
                </c:pt>
                <c:pt idx="2">
                  <c:v>BASTROP</c:v>
                </c:pt>
                <c:pt idx="3">
                  <c:v>TRAVIS</c:v>
                </c:pt>
              </c:strCache>
            </c:strRef>
          </c:cat>
          <c:val>
            <c:numRef>
              <c:f>Sheet4!$B$89:$B$92</c:f>
              <c:numCache>
                <c:formatCode>General</c:formatCode>
                <c:ptCount val="4"/>
                <c:pt idx="0">
                  <c:v>69.099999999999994</c:v>
                </c:pt>
                <c:pt idx="1">
                  <c:v>68</c:v>
                </c:pt>
                <c:pt idx="2">
                  <c:v>65</c:v>
                </c:pt>
                <c:pt idx="3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F3-455C-A55B-3FE4F6333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572895"/>
        <c:axId val="292569535"/>
      </c:barChart>
      <c:catAx>
        <c:axId val="29257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69535"/>
        <c:crosses val="autoZero"/>
        <c:auto val="1"/>
        <c:lblAlgn val="ctr"/>
        <c:lblOffset val="100"/>
        <c:noMultiLvlLbl val="0"/>
      </c:catAx>
      <c:valAx>
        <c:axId val="29256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7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Sheet4!$F$39</c:f>
              <c:strCache>
                <c:ptCount val="1"/>
                <c:pt idx="0">
                  <c:v>Turnout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Sheet4!$E$40:$E$49</c:f>
              <c:numCache>
                <c:formatCode>General</c:formatCode>
                <c:ptCount val="10"/>
                <c:pt idx="0">
                  <c:v>1988</c:v>
                </c:pt>
                <c:pt idx="1">
                  <c:v>1992</c:v>
                </c:pt>
                <c:pt idx="2">
                  <c:v>1996</c:v>
                </c:pt>
                <c:pt idx="3">
                  <c:v>2000</c:v>
                </c:pt>
                <c:pt idx="4">
                  <c:v>2004</c:v>
                </c:pt>
                <c:pt idx="5">
                  <c:v>2008</c:v>
                </c:pt>
                <c:pt idx="6">
                  <c:v>2012</c:v>
                </c:pt>
                <c:pt idx="7">
                  <c:v>2016</c:v>
                </c:pt>
                <c:pt idx="8">
                  <c:v>2020</c:v>
                </c:pt>
                <c:pt idx="9">
                  <c:v>2024</c:v>
                </c:pt>
              </c:numCache>
            </c:numRef>
          </c:cat>
          <c:val>
            <c:numRef>
              <c:f>Sheet4!$F$40:$F$49</c:f>
              <c:numCache>
                <c:formatCode>General</c:formatCode>
                <c:ptCount val="10"/>
                <c:pt idx="0">
                  <c:v>72.5</c:v>
                </c:pt>
                <c:pt idx="1">
                  <c:v>78.2</c:v>
                </c:pt>
                <c:pt idx="2">
                  <c:v>38.9</c:v>
                </c:pt>
                <c:pt idx="3">
                  <c:v>45.9</c:v>
                </c:pt>
                <c:pt idx="4">
                  <c:v>62.3</c:v>
                </c:pt>
                <c:pt idx="5">
                  <c:v>66.099999999999994</c:v>
                </c:pt>
                <c:pt idx="6">
                  <c:v>61.6</c:v>
                </c:pt>
                <c:pt idx="7">
                  <c:v>65.2</c:v>
                </c:pt>
                <c:pt idx="8">
                  <c:v>70.45</c:v>
                </c:pt>
                <c:pt idx="9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C-439E-824B-4A1378FA6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472303"/>
        <c:axId val="284467023"/>
      </c:barChart>
      <c:catAx>
        <c:axId val="28447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467023"/>
        <c:crosses val="autoZero"/>
        <c:auto val="1"/>
        <c:lblAlgn val="ctr"/>
        <c:lblOffset val="100"/>
        <c:noMultiLvlLbl val="0"/>
      </c:catAx>
      <c:valAx>
        <c:axId val="28446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47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Sheet1!$A$83:$A$87</c:f>
              <c:strCache>
                <c:ptCount val="5"/>
                <c:pt idx="0">
                  <c:v>Cameron</c:v>
                </c:pt>
                <c:pt idx="1">
                  <c:v>Hidalgo</c:v>
                </c:pt>
                <c:pt idx="2">
                  <c:v>Zapata</c:v>
                </c:pt>
                <c:pt idx="3">
                  <c:v>Webb</c:v>
                </c:pt>
                <c:pt idx="4">
                  <c:v>Valverde</c:v>
                </c:pt>
              </c:strCache>
            </c:strRef>
          </c:cat>
          <c:val>
            <c:numRef>
              <c:f>Sheet1!$B$83:$B$87</c:f>
              <c:numCache>
                <c:formatCode>General</c:formatCode>
                <c:ptCount val="5"/>
                <c:pt idx="0">
                  <c:v>65</c:v>
                </c:pt>
                <c:pt idx="1">
                  <c:v>70</c:v>
                </c:pt>
                <c:pt idx="2">
                  <c:v>71</c:v>
                </c:pt>
                <c:pt idx="3">
                  <c:v>76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3-4288-9E0C-2AB7889067B2}"/>
            </c:ext>
          </c:extLst>
        </c:ser>
        <c:ser>
          <c:idx val="1"/>
          <c:order val="1"/>
          <c:tx>
            <c:strRef>
              <c:f>Sheet1!$C$82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Sheet1!$A$83:$A$87</c:f>
              <c:strCache>
                <c:ptCount val="5"/>
                <c:pt idx="0">
                  <c:v>Cameron</c:v>
                </c:pt>
                <c:pt idx="1">
                  <c:v>Hidalgo</c:v>
                </c:pt>
                <c:pt idx="2">
                  <c:v>Zapata</c:v>
                </c:pt>
                <c:pt idx="3">
                  <c:v>Webb</c:v>
                </c:pt>
                <c:pt idx="4">
                  <c:v>Valverde</c:v>
                </c:pt>
              </c:strCache>
            </c:strRef>
          </c:cat>
          <c:val>
            <c:numRef>
              <c:f>Sheet1!$C$83:$C$87</c:f>
              <c:numCache>
                <c:formatCode>General</c:formatCode>
                <c:ptCount val="5"/>
                <c:pt idx="0">
                  <c:v>64</c:v>
                </c:pt>
                <c:pt idx="1">
                  <c:v>68</c:v>
                </c:pt>
                <c:pt idx="2">
                  <c:v>65</c:v>
                </c:pt>
                <c:pt idx="3">
                  <c:v>74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3-4288-9E0C-2AB7889067B2}"/>
            </c:ext>
          </c:extLst>
        </c:ser>
        <c:ser>
          <c:idx val="2"/>
          <c:order val="2"/>
          <c:tx>
            <c:strRef>
              <c:f>Sheet1!$D$82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Sheet1!$A$83:$A$87</c:f>
              <c:strCache>
                <c:ptCount val="5"/>
                <c:pt idx="0">
                  <c:v>Cameron</c:v>
                </c:pt>
                <c:pt idx="1">
                  <c:v>Hidalgo</c:v>
                </c:pt>
                <c:pt idx="2">
                  <c:v>Zapata</c:v>
                </c:pt>
                <c:pt idx="3">
                  <c:v>Webb</c:v>
                </c:pt>
                <c:pt idx="4">
                  <c:v>Valverde</c:v>
                </c:pt>
              </c:strCache>
            </c:strRef>
          </c:cat>
          <c:val>
            <c:numRef>
              <c:f>Sheet1!$D$83:$D$87</c:f>
              <c:numCache>
                <c:formatCode>General</c:formatCode>
                <c:ptCount val="5"/>
                <c:pt idx="0">
                  <c:v>56.01</c:v>
                </c:pt>
                <c:pt idx="1">
                  <c:v>58.04</c:v>
                </c:pt>
                <c:pt idx="2">
                  <c:v>47</c:v>
                </c:pt>
                <c:pt idx="3">
                  <c:v>61</c:v>
                </c:pt>
                <c:pt idx="4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A3-4288-9E0C-2AB7889067B2}"/>
            </c:ext>
          </c:extLst>
        </c:ser>
        <c:ser>
          <c:idx val="3"/>
          <c:order val="3"/>
          <c:tx>
            <c:strRef>
              <c:f>Sheet1!$E$82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Sheet1!$A$83:$A$87</c:f>
              <c:strCache>
                <c:ptCount val="5"/>
                <c:pt idx="0">
                  <c:v>Cameron</c:v>
                </c:pt>
                <c:pt idx="1">
                  <c:v>Hidalgo</c:v>
                </c:pt>
                <c:pt idx="2">
                  <c:v>Zapata</c:v>
                </c:pt>
                <c:pt idx="3">
                  <c:v>Webb</c:v>
                </c:pt>
                <c:pt idx="4">
                  <c:v>Valverde</c:v>
                </c:pt>
              </c:strCache>
            </c:strRef>
          </c:cat>
          <c:val>
            <c:numRef>
              <c:f>Sheet1!$E$83:$E$87</c:f>
              <c:numCache>
                <c:formatCode>General</c:formatCode>
                <c:ptCount val="5"/>
                <c:pt idx="0">
                  <c:v>46.7</c:v>
                </c:pt>
                <c:pt idx="1">
                  <c:v>48.1</c:v>
                </c:pt>
                <c:pt idx="2">
                  <c:v>38.5</c:v>
                </c:pt>
                <c:pt idx="3">
                  <c:v>48.5</c:v>
                </c:pt>
                <c:pt idx="4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A3-4288-9E0C-2AB788906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6160176"/>
        <c:axId val="2126137616"/>
      </c:barChart>
      <c:catAx>
        <c:axId val="212616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137616"/>
        <c:crosses val="autoZero"/>
        <c:auto val="1"/>
        <c:lblAlgn val="ctr"/>
        <c:lblOffset val="100"/>
        <c:noMultiLvlLbl val="0"/>
      </c:catAx>
      <c:valAx>
        <c:axId val="212613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16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0.24861</cdr:x>
      <cdr:y>0.21272</cdr:y>
    </cdr:from>
    <cdr:to>
      <cdr:x>0.36389</cdr:x>
      <cdr:y>0.39769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705B69-E570-8BE8-1741-CA5624968CAC}"/>
            </a:ext>
          </a:extLst>
        </cdr:cNvPr>
        <cdr:cNvSpPr txBox="1"/>
      </cdr:nvSpPr>
      <cdr:spPr>
        <a:xfrm xmlns:a="http://schemas.openxmlformats.org/drawingml/2006/main">
          <a:off x="1136650" y="584200"/>
          <a:ext cx="527050" cy="5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0.15985</cdr:x>
      <cdr:y>0.10004</cdr:y>
    </cdr:from>
    <cdr:to>
      <cdr:x>0.22373</cdr:x>
      <cdr:y>0.28459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9142C86-7386-D0A8-10AA-6F728AB01AD3}"/>
            </a:ext>
          </a:extLst>
        </cdr:cNvPr>
        <cdr:cNvSpPr txBox="1"/>
      </cdr:nvSpPr>
      <cdr:spPr>
        <a:xfrm xmlns:a="http://schemas.openxmlformats.org/drawingml/2006/main">
          <a:off x="1535293" y="345111"/>
          <a:ext cx="613459" cy="636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4X</a:t>
          </a:r>
        </a:p>
      </cdr:txBody>
    </cdr:sp>
  </cdr:relSizeAnchor>
  <cdr:relSizeAnchor xmlns:cdr="http://schemas.openxmlformats.org/drawingml/2006/chartDrawing">
    <cdr:from>
      <cdr:x>0.33701</cdr:x>
      <cdr:y>0.40957</cdr:y>
    </cdr:from>
    <cdr:to>
      <cdr:x>0.42981</cdr:x>
      <cdr:y>0.54714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4A9CDA-1EBA-94C7-AA42-C563FC748734}"/>
            </a:ext>
          </a:extLst>
        </cdr:cNvPr>
        <cdr:cNvSpPr txBox="1"/>
      </cdr:nvSpPr>
      <cdr:spPr>
        <a:xfrm xmlns:a="http://schemas.openxmlformats.org/drawingml/2006/main">
          <a:off x="3236774" y="1412875"/>
          <a:ext cx="891250" cy="47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0.18731</cdr:x>
      <cdr:y>0.15162</cdr:y>
    </cdr:from>
    <cdr:to>
      <cdr:x>0.36133</cdr:x>
      <cdr:y>0.48495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5F09EF-6E73-64BD-69A9-E1037B969A2F}"/>
            </a:ext>
          </a:extLst>
        </cdr:cNvPr>
        <cdr:cNvSpPr txBox="1"/>
      </cdr:nvSpPr>
      <cdr:spPr>
        <a:xfrm xmlns:a="http://schemas.openxmlformats.org/drawingml/2006/main">
          <a:off x="984250" y="415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0.06706</cdr:x>
      <cdr:y>0</cdr:y>
    </cdr:from>
    <cdr:to>
      <cdr:x>0.32134</cdr:x>
      <cdr:y>0.16218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D533EAD-25D6-18B8-D863-8C201D035532}"/>
            </a:ext>
          </a:extLst>
        </cdr:cNvPr>
        <cdr:cNvSpPr txBox="1"/>
      </cdr:nvSpPr>
      <cdr:spPr>
        <a:xfrm xmlns:a="http://schemas.openxmlformats.org/drawingml/2006/main">
          <a:off x="644043" y="0"/>
          <a:ext cx="2442259" cy="681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227,640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C97A-1322-FB33-6A3A-888855A65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582087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2024 Election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good, the bad and the ugly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(Mostly ugly)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01802-92FF-C128-54E4-762B509A7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54143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Bruce Elfant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Travis County Tax Assessor Collector &amp; Voter Registrar</a:t>
            </a:r>
          </a:p>
        </p:txBody>
      </p:sp>
    </p:spTree>
    <p:extLst>
      <p:ext uri="{BB962C8B-B14F-4D97-AF65-F5344CB8AC3E}">
        <p14:creationId xmlns:p14="http://schemas.microsoft.com/office/powerpoint/2010/main" val="178690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0BC6-7E6A-FE13-7F07-4F68DF77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Centex voter turnout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63C505D-4D9B-031E-B0B0-BBB471BBF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783777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97A56B7-79AA-9304-550B-E7F4F7EA0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487355"/>
              </p:ext>
            </p:extLst>
          </p:nvPr>
        </p:nvGraphicFramePr>
        <p:xfrm>
          <a:off x="636609" y="1853754"/>
          <a:ext cx="10868626" cy="419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4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E336-2005-C5E4-6F6E-6E95F5C0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12706"/>
          </a:xfrm>
        </p:spPr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Voter Turnout 2020- 2024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692106-7DDB-A457-FE3E-4BC7C614C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446716"/>
              </p:ext>
            </p:extLst>
          </p:nvPr>
        </p:nvGraphicFramePr>
        <p:xfrm>
          <a:off x="4282633" y="1944546"/>
          <a:ext cx="3761772" cy="419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235">
                  <a:extLst>
                    <a:ext uri="{9D8B030D-6E8A-4147-A177-3AD203B41FA5}">
                      <a16:colId xmlns:a16="http://schemas.microsoft.com/office/drawing/2014/main" val="3554687504"/>
                    </a:ext>
                  </a:extLst>
                </a:gridCol>
                <a:gridCol w="1495537">
                  <a:extLst>
                    <a:ext uri="{9D8B030D-6E8A-4147-A177-3AD203B41FA5}">
                      <a16:colId xmlns:a16="http://schemas.microsoft.com/office/drawing/2014/main" val="123893938"/>
                    </a:ext>
                  </a:extLst>
                </a:gridCol>
              </a:tblGrid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COLLIN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586282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HARRIS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-11.1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5916628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DALLAS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-9.1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815127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FT BEND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-8.6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577923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HIDALGO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-8.1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6133658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TRAVIS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520257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EL PASO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-6.9</a:t>
                      </a:r>
                      <a:endParaRPr lang="en-US" sz="1800" b="0" i="0" u="none" strike="noStrike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8493132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DENTON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-6.4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923634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BEXAR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-6.4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092509"/>
                  </a:ext>
                </a:extLst>
              </a:tr>
              <a:tr h="41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TARRANT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23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76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422F-8DE6-FC95-2D19-140ABE33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Travis County Voter Turnout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07166C-D216-CA48-B228-DB6CB1AA0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12917"/>
              </p:ext>
            </p:extLst>
          </p:nvPr>
        </p:nvGraphicFramePr>
        <p:xfrm>
          <a:off x="1450975" y="1469985"/>
          <a:ext cx="9604375" cy="458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031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6676-7C09-E2EF-CDDF-7DEC2E17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 descr="2020 U.S. election map colored by voter margin and vote total : r/MapPorn">
            <a:extLst>
              <a:ext uri="{FF2B5EF4-FFF2-40B4-BE49-F238E27FC236}">
                <a16:creationId xmlns:a16="http://schemas.microsoft.com/office/drawing/2014/main" id="{5A1E01A4-8708-ED83-374A-854F65C9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6" y="2015732"/>
            <a:ext cx="6326125" cy="38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D59A91-16AD-B216-AC42-58652C08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0" indent="0" algn="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Vote Margin</a:t>
            </a:r>
          </a:p>
        </p:txBody>
      </p:sp>
    </p:spTree>
    <p:extLst>
      <p:ext uri="{BB962C8B-B14F-4D97-AF65-F5344CB8AC3E}">
        <p14:creationId xmlns:p14="http://schemas.microsoft.com/office/powerpoint/2010/main" val="150383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EC48133-FAA3-D834-5E21-1D416271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85" y="12929"/>
            <a:ext cx="6979534" cy="61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5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DE7D-B14D-85A1-5CBB-71C7FDD1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Border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0A6D40-C414-9E16-E72A-452FB05608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869975"/>
              </p:ext>
            </p:extLst>
          </p:nvPr>
        </p:nvGraphicFramePr>
        <p:xfrm>
          <a:off x="601884" y="1853754"/>
          <a:ext cx="10949649" cy="419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479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F5EF-C925-76A5-0B45-71B4AEDC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Harris Vote margin – Top 10 counties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189920-F73B-0B5F-EBE0-0097416CA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326180"/>
              </p:ext>
            </p:extLst>
          </p:nvPr>
        </p:nvGraphicFramePr>
        <p:xfrm>
          <a:off x="659757" y="1423686"/>
          <a:ext cx="10891777" cy="450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751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E60D-A560-EF52-1186-96F0F27B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2020 – 2024 Presidential margin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B75FDE-3541-201F-4E21-D06F238C5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129088"/>
              </p:ext>
            </p:extLst>
          </p:nvPr>
        </p:nvGraphicFramePr>
        <p:xfrm>
          <a:off x="567159" y="1400536"/>
          <a:ext cx="10880203" cy="452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61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AC84-C10E-4B48-DA43-36D0A3B6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County population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975303-8D6B-87B2-40DE-A277F3F9B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75466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29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7EAD-EA34-C170-74E2-7C34093E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Harris Margin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0F6BDC-814C-39B1-CCD0-A70BEEDC5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12939"/>
              </p:ext>
            </p:extLst>
          </p:nvPr>
        </p:nvGraphicFramePr>
        <p:xfrm>
          <a:off x="1450479" y="2027375"/>
          <a:ext cx="9604375" cy="419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4523E5-9C1A-4FC7-9087-80DD4C75F0EA}"/>
              </a:ext>
            </a:extLst>
          </p:cNvPr>
          <p:cNvSpPr txBox="1"/>
          <p:nvPr/>
        </p:nvSpPr>
        <p:spPr>
          <a:xfrm>
            <a:off x="5914664" y="3541853"/>
            <a:ext cx="385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79,530</a:t>
            </a:r>
          </a:p>
        </p:txBody>
      </p:sp>
    </p:spTree>
    <p:extLst>
      <p:ext uri="{BB962C8B-B14F-4D97-AF65-F5344CB8AC3E}">
        <p14:creationId xmlns:p14="http://schemas.microsoft.com/office/powerpoint/2010/main" val="18973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FA95-05CB-AA3C-8B28-A01943BC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Keys to winning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5FF79-FCA1-E11A-710B-1D9E9737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69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Voter Registration</a:t>
            </a:r>
          </a:p>
          <a:p>
            <a:pPr marL="0" indent="0" algn="ctr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Voter Turnout</a:t>
            </a:r>
          </a:p>
          <a:p>
            <a:pPr marL="0" indent="0" algn="ctr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Voter Margin</a:t>
            </a:r>
          </a:p>
        </p:txBody>
      </p:sp>
    </p:spTree>
    <p:extLst>
      <p:ext uri="{BB962C8B-B14F-4D97-AF65-F5344CB8AC3E}">
        <p14:creationId xmlns:p14="http://schemas.microsoft.com/office/powerpoint/2010/main" val="150196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2D19-B05E-212A-0744-26AA2CD1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Harris vs Allred – Top 10 counties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6E0AA5-8360-25EB-EDAC-11068FA89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311698"/>
              </p:ext>
            </p:extLst>
          </p:nvPr>
        </p:nvGraphicFramePr>
        <p:xfrm>
          <a:off x="1450975" y="1402915"/>
          <a:ext cx="9604375" cy="465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AD2A18-2647-6B01-114F-3EFBB932C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056891"/>
              </p:ext>
            </p:extLst>
          </p:nvPr>
        </p:nvGraphicFramePr>
        <p:xfrm>
          <a:off x="1136651" y="1402915"/>
          <a:ext cx="10357010" cy="4419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47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38B2-878D-8231-C9FE-03391EDE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Statewide margin of loss – Mid Term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66F724-5485-EBB9-3596-2D0143ED7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903649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80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393F-22C9-167B-A9BE-6C7E68FF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Statewide Margin of Loss - Presidential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D439E2-0493-1FC8-C9F8-01018BFC4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758629"/>
              </p:ext>
            </p:extLst>
          </p:nvPr>
        </p:nvGraphicFramePr>
        <p:xfrm>
          <a:off x="1450975" y="1853753"/>
          <a:ext cx="9604375" cy="409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463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2555D-198C-CFA3-725D-951C73C1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Travis County Margin of Victory - Midterm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CC66D3-E790-D296-CAAF-EF13187AB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230372"/>
              </p:ext>
            </p:extLst>
          </p:nvPr>
        </p:nvGraphicFramePr>
        <p:xfrm>
          <a:off x="1450975" y="1853754"/>
          <a:ext cx="9604375" cy="419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5937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F2FA-7654-2C6F-66CA-F5DB24C3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5" y="804519"/>
            <a:ext cx="10105730" cy="1049235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Travis County Margin of Victory - Presidential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C9A9CD-F408-109E-064C-BE4B73F63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78205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215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E7B5-C2E5-13F7-DE6B-8E516277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F17C-6FD5-42BF-F96E-99C4ED48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2002420"/>
            <a:ext cx="11146421" cy="3935393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“For all those whose cares have been our concern, </a:t>
            </a:r>
          </a:p>
          <a:p>
            <a:pPr marL="0" indent="0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the work goes on, the cause endures, the hope still </a:t>
            </a:r>
          </a:p>
          <a:p>
            <a:pPr marL="0" indent="0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lives and the dream shall never die.”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Edward M. Kennedy</a:t>
            </a:r>
          </a:p>
        </p:txBody>
      </p:sp>
    </p:spTree>
    <p:extLst>
      <p:ext uri="{BB962C8B-B14F-4D97-AF65-F5344CB8AC3E}">
        <p14:creationId xmlns:p14="http://schemas.microsoft.com/office/powerpoint/2010/main" val="990474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AB6575D-3841-EC3B-06FD-DBE33E05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65" y="173620"/>
            <a:ext cx="9571163" cy="57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1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27EA-6615-22FD-9FA7-6BD22524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F4482-2540-2959-D41F-D69B80660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Voter Registration</a:t>
            </a:r>
          </a:p>
        </p:txBody>
      </p:sp>
      <p:pic>
        <p:nvPicPr>
          <p:cNvPr id="4" name="Picture 2" descr="C:\Users\elfantb\AppData\Local\Microsoft\Windows\Temporary Internet Files\Content.IE5\JQC5B9YS\voter_registration_pub_crawl-5.ed.jpg">
            <a:extLst>
              <a:ext uri="{FF2B5EF4-FFF2-40B4-BE49-F238E27FC236}">
                <a16:creationId xmlns:a16="http://schemas.microsoft.com/office/drawing/2014/main" id="{480B03FC-F9F1-B737-0BA3-335AED69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06" y="2119972"/>
            <a:ext cx="3727047" cy="37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0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A26A-1593-54CA-90AC-2DF4ADBE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Voter Registration – Top 10 Counties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579102-5652-AB77-D515-951E0D56E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003209"/>
              </p:ext>
            </p:extLst>
          </p:nvPr>
        </p:nvGraphicFramePr>
        <p:xfrm>
          <a:off x="1450975" y="1358901"/>
          <a:ext cx="96043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84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8123-3622-5ED5-424E-C8D635BF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Voter Registration 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CenTX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F1A045-5610-BD70-60A0-46ACBACEB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218960"/>
              </p:ext>
            </p:extLst>
          </p:nvPr>
        </p:nvGraphicFramePr>
        <p:xfrm>
          <a:off x="1451579" y="1400536"/>
          <a:ext cx="9604375" cy="475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86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4F0C-6C78-B480-FA0D-A142000C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Voter Registration increase 2020/2024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92BCAD-F2B7-29C7-134F-F14720912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018360"/>
              </p:ext>
            </p:extLst>
          </p:nvPr>
        </p:nvGraphicFramePr>
        <p:xfrm>
          <a:off x="682907" y="1853754"/>
          <a:ext cx="10833904" cy="419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16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4640-FF4E-17B4-9C6E-6E854266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Voter Registration increase 2020/2024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EE5AF-8A3B-EDF7-2EBD-BE0462DB5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913880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90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4934-44F1-DBDD-3010-6C0A3109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805D4D-69CD-DAE7-648E-DAF5F006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Voter Turnout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7C264A-1C69-74C2-CF4E-E2886710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4000" cy="0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2539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A11CC916-D065-62AA-A220-7C6CE6E2AF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1D6743C-DD6B-7ED5-F4C9-CB888DDED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4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84008CD-E7C6-FC7F-0FDF-9BECF081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03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12AF8317-F5EC-DA18-9551-DF95C1E1F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03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6F5B725-B709-6F9E-C50F-5BC43FA8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457056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4" name="Picture 16" descr="Understanding Durham, North Carolina Voter Turnout: Recent Trends and ...">
            <a:extLst>
              <a:ext uri="{FF2B5EF4-FFF2-40B4-BE49-F238E27FC236}">
                <a16:creationId xmlns:a16="http://schemas.microsoft.com/office/drawing/2014/main" id="{6F97B878-81F0-F4B6-6248-F8C2E15E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9" y="804519"/>
            <a:ext cx="5124060" cy="51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7">
            <a:extLst>
              <a:ext uri="{FF2B5EF4-FFF2-40B4-BE49-F238E27FC236}">
                <a16:creationId xmlns:a16="http://schemas.microsoft.com/office/drawing/2014/main" id="{2EC4BA41-C922-7D1A-3F55-0C1313C88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8435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3ADFDF91-A2A1-6283-777D-62F1A00F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"/>
            <a:ext cx="4572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3801590-9FEC-8E76-1A5B-39C86321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9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2C80-25FB-2495-4019-1628C076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Voter Turnout - Top 10 Counties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B3EFA2-24F3-4214-6CBC-560308076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19063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3697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7046</TotalTime>
  <Words>210</Words>
  <Application>Microsoft Office PowerPoint</Application>
  <PresentationFormat>Widescreen</PresentationFormat>
  <Paragraphs>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 Narrow</vt:lpstr>
      <vt:lpstr>Arial</vt:lpstr>
      <vt:lpstr>Gill Sans MT</vt:lpstr>
      <vt:lpstr>Roboto</vt:lpstr>
      <vt:lpstr>Gallery</vt:lpstr>
      <vt:lpstr>2024 Election The good, the bad and the ugly (Mostly ugly)</vt:lpstr>
      <vt:lpstr>Keys to winning elections</vt:lpstr>
      <vt:lpstr>PowerPoint Presentation</vt:lpstr>
      <vt:lpstr>Voter Registration – Top 10 Counties</vt:lpstr>
      <vt:lpstr>Voter Registration - CenTX</vt:lpstr>
      <vt:lpstr>Voter Registration increase 2020/2024</vt:lpstr>
      <vt:lpstr>Voter Registration increase 2020/2024</vt:lpstr>
      <vt:lpstr>PowerPoint Presentation</vt:lpstr>
      <vt:lpstr>Voter Turnout - Top 10 Counties</vt:lpstr>
      <vt:lpstr>Centex voter turnout</vt:lpstr>
      <vt:lpstr>Voter Turnout 2020- 2024</vt:lpstr>
      <vt:lpstr>Travis County Voter Turnout</vt:lpstr>
      <vt:lpstr>PowerPoint Presentation</vt:lpstr>
      <vt:lpstr>PowerPoint Presentation</vt:lpstr>
      <vt:lpstr>The Border</vt:lpstr>
      <vt:lpstr>Harris Vote margin – Top 10 counties</vt:lpstr>
      <vt:lpstr>2020 – 2024 Presidential margin</vt:lpstr>
      <vt:lpstr>County population</vt:lpstr>
      <vt:lpstr>Harris Margin</vt:lpstr>
      <vt:lpstr>Harris vs Allred – Top 10 counties</vt:lpstr>
      <vt:lpstr>Statewide margin of loss – Mid Term</vt:lpstr>
      <vt:lpstr>Statewide Margin of Loss - Presidential</vt:lpstr>
      <vt:lpstr>Travis County Margin of Victory - Midterm</vt:lpstr>
      <vt:lpstr>Travis County Margin of Victory - Presidential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 Elfant</dc:creator>
  <cp:lastModifiedBy>Bruce Elfant</cp:lastModifiedBy>
  <cp:revision>11</cp:revision>
  <dcterms:created xsi:type="dcterms:W3CDTF">2024-11-07T17:33:32Z</dcterms:created>
  <dcterms:modified xsi:type="dcterms:W3CDTF">2024-11-19T16:12:49Z</dcterms:modified>
</cp:coreProperties>
</file>