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35" r:id="rId8"/>
    <p:sldId id="325" r:id="rId9"/>
    <p:sldId id="326" r:id="rId10"/>
    <p:sldId id="316" r:id="rId11"/>
    <p:sldId id="329" r:id="rId12"/>
    <p:sldId id="330" r:id="rId13"/>
    <p:sldId id="324" r:id="rId14"/>
    <p:sldId id="319" r:id="rId15"/>
    <p:sldId id="338" r:id="rId16"/>
    <p:sldId id="339" r:id="rId17"/>
    <p:sldId id="340" r:id="rId18"/>
    <p:sldId id="344" r:id="rId19"/>
    <p:sldId id="320" r:id="rId20"/>
    <p:sldId id="310" r:id="rId21"/>
    <p:sldId id="314" r:id="rId22"/>
    <p:sldId id="343" r:id="rId23"/>
    <p:sldId id="311" r:id="rId24"/>
    <p:sldId id="303" r:id="rId25"/>
    <p:sldId id="307" r:id="rId26"/>
    <p:sldId id="306" r:id="rId27"/>
    <p:sldId id="345" r:id="rId28"/>
    <p:sldId id="346" r:id="rId29"/>
    <p:sldId id="347" r:id="rId30"/>
    <p:sldId id="348" r:id="rId31"/>
    <p:sldId id="349" r:id="rId32"/>
    <p:sldId id="331" r:id="rId33"/>
    <p:sldId id="333" r:id="rId34"/>
    <p:sldId id="33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5"/>
  </p:normalViewPr>
  <p:slideViewPr>
    <p:cSldViewPr snapToGrid="0">
      <p:cViewPr varScale="1">
        <p:scale>
          <a:sx n="67" d="100"/>
          <a:sy n="67" d="100"/>
        </p:scale>
        <p:origin x="129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06F5D53C69F6C2A/Documents/2026Primary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Percent Registered to Vote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5-4F6D-9D44-27A3C88CE2B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65-4F6D-9D44-27A3C88CE2B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65-4F6D-9D44-27A3C88CE2B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65-4F6D-9D44-27A3C88CE2B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65-4F6D-9D44-27A3C88CE2B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65-4F6D-9D44-27A3C88CE2B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65-4F6D-9D44-27A3C88CE2B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B65-4F6D-9D44-27A3C88CE2B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65-4F6D-9D44-27A3C88CE2B8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B65-4F6D-9D44-27A3C88CE2B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B65-4F6D-9D44-27A3C88CE2B8}"/>
              </c:ext>
            </c:extLst>
          </c:dPt>
          <c:cat>
            <c:strRef>
              <c:f>Sheet2!$M$18:$M$28</c:f>
              <c:strCache>
                <c:ptCount val="11"/>
                <c:pt idx="0">
                  <c:v>Travis</c:v>
                </c:pt>
                <c:pt idx="1">
                  <c:v>Ft Bend</c:v>
                </c:pt>
                <c:pt idx="2">
                  <c:v>Montgonery</c:v>
                </c:pt>
                <c:pt idx="3">
                  <c:v>Hidalgo</c:v>
                </c:pt>
                <c:pt idx="4">
                  <c:v>El Paso</c:v>
                </c:pt>
                <c:pt idx="5">
                  <c:v>Collin</c:v>
                </c:pt>
                <c:pt idx="6">
                  <c:v>Harris</c:v>
                </c:pt>
                <c:pt idx="7">
                  <c:v>Dallas</c:v>
                </c:pt>
                <c:pt idx="8">
                  <c:v>Denton</c:v>
                </c:pt>
                <c:pt idx="9">
                  <c:v>Tarrant</c:v>
                </c:pt>
                <c:pt idx="10">
                  <c:v>Bexar</c:v>
                </c:pt>
              </c:strCache>
            </c:strRef>
          </c:cat>
          <c:val>
            <c:numRef>
              <c:f>Sheet2!$N$18:$N$28</c:f>
              <c:numCache>
                <c:formatCode>0.00%</c:formatCode>
                <c:ptCount val="11"/>
                <c:pt idx="0" formatCode="0%">
                  <c:v>0.97</c:v>
                </c:pt>
                <c:pt idx="1">
                  <c:v>0.94199999999999995</c:v>
                </c:pt>
                <c:pt idx="2" formatCode="0%">
                  <c:v>0.94</c:v>
                </c:pt>
                <c:pt idx="3">
                  <c:v>0.93200000000000005</c:v>
                </c:pt>
                <c:pt idx="4">
                  <c:v>0.92400000000000004</c:v>
                </c:pt>
                <c:pt idx="5">
                  <c:v>0.91600000000000004</c:v>
                </c:pt>
                <c:pt idx="6">
                  <c:v>0.90500000000000003</c:v>
                </c:pt>
                <c:pt idx="7">
                  <c:v>0.90300000000000002</c:v>
                </c:pt>
                <c:pt idx="8">
                  <c:v>0.88700000000000001</c:v>
                </c:pt>
                <c:pt idx="9">
                  <c:v>0.88700000000000001</c:v>
                </c:pt>
                <c:pt idx="10">
                  <c:v>0.86899999999999999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B65-4F6D-9D44-27A3C88CE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0396256"/>
        <c:axId val="1170373696"/>
      </c:barChart>
      <c:catAx>
        <c:axId val="117039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373696"/>
        <c:crosses val="autoZero"/>
        <c:auto val="1"/>
        <c:lblAlgn val="ctr"/>
        <c:lblOffset val="100"/>
        <c:noMultiLvlLbl val="0"/>
      </c:catAx>
      <c:valAx>
        <c:axId val="11703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39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Percent Democratic Turnout</a:t>
            </a:r>
          </a:p>
        </c:rich>
      </c:tx>
      <c:layout>
        <c:manualLayout>
          <c:xMode val="edge"/>
          <c:yMode val="edge"/>
          <c:x val="0.221234449989541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C-405F-90AC-6346E259C1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1C-405F-90AC-6346E259C15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C-405F-90AC-6346E259C15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1C-405F-90AC-6346E259C154}"/>
              </c:ext>
            </c:extLst>
          </c:dPt>
          <c:cat>
            <c:strRef>
              <c:f>Sheet1!$K$157:$K$160</c:f>
              <c:strCache>
                <c:ptCount val="4"/>
                <c:pt idx="0">
                  <c:v>Wilco</c:v>
                </c:pt>
                <c:pt idx="1">
                  <c:v>Travis</c:v>
                </c:pt>
                <c:pt idx="2">
                  <c:v>Hays</c:v>
                </c:pt>
                <c:pt idx="3">
                  <c:v>Bastrop</c:v>
                </c:pt>
              </c:strCache>
            </c:strRef>
          </c:cat>
          <c:val>
            <c:numRef>
              <c:f>Sheet1!$L$157:$L$160</c:f>
              <c:numCache>
                <c:formatCode>0.00%</c:formatCode>
                <c:ptCount val="4"/>
                <c:pt idx="0">
                  <c:v>0.57599999999999996</c:v>
                </c:pt>
                <c:pt idx="1">
                  <c:v>0.79600000000000004</c:v>
                </c:pt>
                <c:pt idx="2">
                  <c:v>0.55400000000000005</c:v>
                </c:pt>
                <c:pt idx="3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C-405F-90AC-6346E259C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705040"/>
        <c:axId val="1476713680"/>
      </c:barChart>
      <c:catAx>
        <c:axId val="147670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713680"/>
        <c:crosses val="autoZero"/>
        <c:auto val="1"/>
        <c:lblAlgn val="ctr"/>
        <c:lblOffset val="100"/>
        <c:noMultiLvlLbl val="0"/>
      </c:catAx>
      <c:valAx>
        <c:axId val="147671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70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State Turnout</a:t>
            </a:r>
          </a:p>
          <a:p>
            <a:pPr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2026 - 2024</a:t>
            </a:r>
          </a:p>
        </c:rich>
      </c:tx>
      <c:layout>
        <c:manualLayout>
          <c:xMode val="edge"/>
          <c:yMode val="edge"/>
          <c:x val="0.40654416415374361"/>
          <c:y val="1.77669507668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951857581291734E-2"/>
          <c:y val="0.22358821524217845"/>
          <c:w val="0.88459033245844265"/>
          <c:h val="0.664753207932341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Sheet2!$A$368</c:f>
              <c:strCache>
                <c:ptCount val="1"/>
                <c:pt idx="0">
                  <c:v>Statewide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7-4C37-AFF5-0AEE334BC90D}"/>
              </c:ext>
            </c:extLst>
          </c:dPt>
          <c:cat>
            <c:strRef>
              <c:f>Sheet2!$B$367:$C$367</c:f>
              <c:strCache>
                <c:ptCount val="2"/>
                <c:pt idx="0">
                  <c:v>Dem</c:v>
                </c:pt>
                <c:pt idx="1">
                  <c:v>Rep</c:v>
                </c:pt>
              </c:strCache>
            </c:strRef>
          </c:cat>
          <c:val>
            <c:numRef>
              <c:f>Sheet2!$B$368:$C$368</c:f>
              <c:numCache>
                <c:formatCode>0%</c:formatCode>
                <c:ptCount val="2"/>
                <c:pt idx="0">
                  <c:v>2.84</c:v>
                </c:pt>
                <c:pt idx="1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7-4C37-AFF5-0AEE334BC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7694320"/>
        <c:axId val="1487705360"/>
      </c:barChart>
      <c:catAx>
        <c:axId val="148769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705360"/>
        <c:crosses val="autoZero"/>
        <c:auto val="1"/>
        <c:lblAlgn val="ctr"/>
        <c:lblOffset val="100"/>
        <c:noMultiLvlLbl val="0"/>
      </c:catAx>
      <c:valAx>
        <c:axId val="148770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69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41574605940067E-2"/>
          <c:y val="6.9251467040708985E-4"/>
          <c:w val="0.95261571359482344"/>
          <c:h val="0.932964579904592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Sheet2!$A$354:$A$357</c:f>
              <c:strCache>
                <c:ptCount val="4"/>
                <c:pt idx="0">
                  <c:v>Hisp</c:v>
                </c:pt>
                <c:pt idx="1">
                  <c:v>Blue</c:v>
                </c:pt>
                <c:pt idx="2">
                  <c:v>Red</c:v>
                </c:pt>
                <c:pt idx="3">
                  <c:v>Swing</c:v>
                </c:pt>
              </c:strCache>
            </c:strRef>
          </c:cat>
          <c:val>
            <c:numRef>
              <c:f>Sheet2!$B$354:$B$357</c:f>
              <c:numCache>
                <c:formatCode>0%</c:formatCode>
                <c:ptCount val="4"/>
                <c:pt idx="0">
                  <c:v>2.19</c:v>
                </c:pt>
                <c:pt idx="1">
                  <c:v>2.1800000000000002</c:v>
                </c:pt>
                <c:pt idx="2">
                  <c:v>2.33</c:v>
                </c:pt>
                <c:pt idx="3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6-44D4-810D-F77F6CD39F9B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Sheet2!$A$354:$A$357</c:f>
              <c:strCache>
                <c:ptCount val="4"/>
                <c:pt idx="0">
                  <c:v>Hisp</c:v>
                </c:pt>
                <c:pt idx="1">
                  <c:v>Blue</c:v>
                </c:pt>
                <c:pt idx="2">
                  <c:v>Red</c:v>
                </c:pt>
                <c:pt idx="3">
                  <c:v>Swing</c:v>
                </c:pt>
              </c:strCache>
            </c:strRef>
          </c:cat>
          <c:val>
            <c:numRef>
              <c:f>Sheet2!$C$354:$C$357</c:f>
              <c:numCache>
                <c:formatCode>0.00%</c:formatCode>
                <c:ptCount val="4"/>
                <c:pt idx="0" formatCode="0%">
                  <c:v>-0.01</c:v>
                </c:pt>
                <c:pt idx="1">
                  <c:v>-1.7999999999999999E-2</c:v>
                </c:pt>
                <c:pt idx="2">
                  <c:v>-0.16200000000000001</c:v>
                </c:pt>
                <c:pt idx="3" formatCode="0%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6-44D4-810D-F77F6CD39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1408608"/>
        <c:axId val="1401411008"/>
      </c:barChart>
      <c:catAx>
        <c:axId val="140140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411008"/>
        <c:crosses val="autoZero"/>
        <c:auto val="1"/>
        <c:lblAlgn val="ctr"/>
        <c:lblOffset val="100"/>
        <c:noMultiLvlLbl val="0"/>
      </c:catAx>
      <c:valAx>
        <c:axId val="140141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40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15223097112873E-2"/>
          <c:y val="5.5555555555555552E-2"/>
          <c:w val="0.87250699912510932"/>
          <c:h val="0.824923082531350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Sheet2!$A$361:$A$365</c:f>
              <c:strCache>
                <c:ptCount val="5"/>
                <c:pt idx="0">
                  <c:v>Travis</c:v>
                </c:pt>
                <c:pt idx="1">
                  <c:v>Harris</c:v>
                </c:pt>
                <c:pt idx="2">
                  <c:v>Bexar</c:v>
                </c:pt>
                <c:pt idx="3">
                  <c:v>Dallas</c:v>
                </c:pt>
                <c:pt idx="4">
                  <c:v>El Paso</c:v>
                </c:pt>
              </c:strCache>
            </c:strRef>
          </c:cat>
          <c:val>
            <c:numRef>
              <c:f>Sheet2!$B$361:$B$365</c:f>
              <c:numCache>
                <c:formatCode>0%</c:formatCode>
                <c:ptCount val="5"/>
                <c:pt idx="0">
                  <c:v>2.2999999999999998</c:v>
                </c:pt>
                <c:pt idx="1">
                  <c:v>2.12</c:v>
                </c:pt>
                <c:pt idx="2">
                  <c:v>2.5099999999999998</c:v>
                </c:pt>
                <c:pt idx="3">
                  <c:v>2.2599999999999998</c:v>
                </c:pt>
                <c:pt idx="4">
                  <c:v>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5-449A-928C-37B8DA53DAED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Sheet2!$A$361:$A$365</c:f>
              <c:strCache>
                <c:ptCount val="5"/>
                <c:pt idx="0">
                  <c:v>Travis</c:v>
                </c:pt>
                <c:pt idx="1">
                  <c:v>Harris</c:v>
                </c:pt>
                <c:pt idx="2">
                  <c:v>Bexar</c:v>
                </c:pt>
                <c:pt idx="3">
                  <c:v>Dallas</c:v>
                </c:pt>
                <c:pt idx="4">
                  <c:v>El Paso</c:v>
                </c:pt>
              </c:strCache>
            </c:strRef>
          </c:cat>
          <c:val>
            <c:numRef>
              <c:f>Sheet2!$C$361:$C$365</c:f>
              <c:numCache>
                <c:formatCode>0%</c:formatCode>
                <c:ptCount val="5"/>
                <c:pt idx="0" formatCode="0.00%">
                  <c:v>-3.5000000000000003E-2</c:v>
                </c:pt>
                <c:pt idx="1">
                  <c:v>-0.03</c:v>
                </c:pt>
                <c:pt idx="2" formatCode="0.00%">
                  <c:v>5.0000000000000001E-3</c:v>
                </c:pt>
                <c:pt idx="3" formatCode="General">
                  <c:v>-0.03</c:v>
                </c:pt>
                <c:pt idx="4" formatCode="0.00%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5-449A-928C-37B8DA53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9215712"/>
        <c:axId val="1509206592"/>
      </c:barChart>
      <c:catAx>
        <c:axId val="150921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06592"/>
        <c:crosses val="autoZero"/>
        <c:auto val="1"/>
        <c:lblAlgn val="ctr"/>
        <c:lblOffset val="100"/>
        <c:noMultiLvlLbl val="0"/>
      </c:catAx>
      <c:valAx>
        <c:axId val="150920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Sheet2!$A$373:$A$376</c:f>
              <c:strCache>
                <c:ptCount val="4"/>
                <c:pt idx="0">
                  <c:v>Collin</c:v>
                </c:pt>
                <c:pt idx="1">
                  <c:v>Denton</c:v>
                </c:pt>
                <c:pt idx="2">
                  <c:v>Tarrant</c:v>
                </c:pt>
                <c:pt idx="3">
                  <c:v>Montgomery</c:v>
                </c:pt>
              </c:strCache>
            </c:strRef>
          </c:cat>
          <c:val>
            <c:numRef>
              <c:f>Sheet2!$B$373:$B$376</c:f>
              <c:numCache>
                <c:formatCode>0%</c:formatCode>
                <c:ptCount val="4"/>
                <c:pt idx="0">
                  <c:v>2.75</c:v>
                </c:pt>
                <c:pt idx="1">
                  <c:v>2.93</c:v>
                </c:pt>
                <c:pt idx="2">
                  <c:v>2.84</c:v>
                </c:pt>
                <c:pt idx="3">
                  <c:v>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4-48D0-84FE-15706FFD5545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Sheet2!$A$373:$A$376</c:f>
              <c:strCache>
                <c:ptCount val="4"/>
                <c:pt idx="0">
                  <c:v>Collin</c:v>
                </c:pt>
                <c:pt idx="1">
                  <c:v>Denton</c:v>
                </c:pt>
                <c:pt idx="2">
                  <c:v>Tarrant</c:v>
                </c:pt>
                <c:pt idx="3">
                  <c:v>Montgomery</c:v>
                </c:pt>
              </c:strCache>
            </c:strRef>
          </c:cat>
          <c:val>
            <c:numRef>
              <c:f>Sheet2!$C$373:$C$376</c:f>
              <c:numCache>
                <c:formatCode>0.00%</c:formatCode>
                <c:ptCount val="4"/>
                <c:pt idx="0" formatCode="0%">
                  <c:v>-0.13</c:v>
                </c:pt>
                <c:pt idx="1">
                  <c:v>-6.5000000000000002E-2</c:v>
                </c:pt>
                <c:pt idx="2" formatCode="General">
                  <c:v>0</c:v>
                </c:pt>
                <c:pt idx="3" formatCode="0%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4-48D0-84FE-15706FFD5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0289840"/>
        <c:axId val="980292720"/>
      </c:barChart>
      <c:catAx>
        <c:axId val="98028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292720"/>
        <c:crosses val="autoZero"/>
        <c:auto val="1"/>
        <c:lblAlgn val="ctr"/>
        <c:lblOffset val="100"/>
        <c:noMultiLvlLbl val="0"/>
      </c:catAx>
      <c:valAx>
        <c:axId val="98029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28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Travis County Primary Turnout </a:t>
            </a: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</a:rPr>
              <a:t>1992-2026</a:t>
            </a:r>
          </a:p>
        </c:rich>
      </c:tx>
      <c:layout>
        <c:manualLayout>
          <c:xMode val="edge"/>
          <c:yMode val="edge"/>
          <c:x val="0.171861111111111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73442669888857"/>
          <c:y val="0.29057295060761013"/>
          <c:w val="0.8394154329712642"/>
          <c:h val="0.5503845201661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Sheet1!$E$226</c:f>
              <c:strCache>
                <c:ptCount val="1"/>
                <c:pt idx="0">
                  <c:v>Primary Turnout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Sheet1!$D$227:$D$245</c:f>
              <c:numCache>
                <c:formatCode>General</c:formatCode>
                <c:ptCount val="19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2016</c:v>
                </c:pt>
                <c:pt idx="7">
                  <c:v>2020</c:v>
                </c:pt>
                <c:pt idx="8">
                  <c:v>2024</c:v>
                </c:pt>
                <c:pt idx="10">
                  <c:v>1994</c:v>
                </c:pt>
                <c:pt idx="11">
                  <c:v>1998</c:v>
                </c:pt>
                <c:pt idx="12">
                  <c:v>2002</c:v>
                </c:pt>
                <c:pt idx="13">
                  <c:v>2006</c:v>
                </c:pt>
                <c:pt idx="14">
                  <c:v>2010</c:v>
                </c:pt>
                <c:pt idx="15">
                  <c:v>2014</c:v>
                </c:pt>
                <c:pt idx="16">
                  <c:v>2018</c:v>
                </c:pt>
                <c:pt idx="17">
                  <c:v>2022</c:v>
                </c:pt>
                <c:pt idx="18">
                  <c:v>2026</c:v>
                </c:pt>
              </c:numCache>
            </c:numRef>
          </c:cat>
          <c:val>
            <c:numRef>
              <c:f>Sheet1!$E$227:$E$245</c:f>
              <c:numCache>
                <c:formatCode>0.00%</c:formatCode>
                <c:ptCount val="19"/>
                <c:pt idx="0">
                  <c:v>0.32700000000000001</c:v>
                </c:pt>
                <c:pt idx="1">
                  <c:v>0.19600000000000001</c:v>
                </c:pt>
                <c:pt idx="2">
                  <c:v>0.156</c:v>
                </c:pt>
                <c:pt idx="3">
                  <c:v>0.17199999999999999</c:v>
                </c:pt>
                <c:pt idx="4">
                  <c:v>0.40400000000000003</c:v>
                </c:pt>
                <c:pt idx="5">
                  <c:v>0.1424</c:v>
                </c:pt>
                <c:pt idx="6">
                  <c:v>0.34229999999999999</c:v>
                </c:pt>
                <c:pt idx="7">
                  <c:v>0.32770000000000005</c:v>
                </c:pt>
                <c:pt idx="8">
                  <c:v>0.17230000000000001</c:v>
                </c:pt>
                <c:pt idx="10">
                  <c:v>0.161</c:v>
                </c:pt>
                <c:pt idx="11">
                  <c:v>0.106</c:v>
                </c:pt>
                <c:pt idx="12" formatCode="0%">
                  <c:v>0.12</c:v>
                </c:pt>
                <c:pt idx="13">
                  <c:v>6.4000000000000001E-2</c:v>
                </c:pt>
                <c:pt idx="14">
                  <c:v>0.151</c:v>
                </c:pt>
                <c:pt idx="15">
                  <c:v>0.1331</c:v>
                </c:pt>
                <c:pt idx="16">
                  <c:v>0.20699999999999999</c:v>
                </c:pt>
                <c:pt idx="17">
                  <c:v>8.1000000000000003E-2</c:v>
                </c:pt>
                <c:pt idx="18" formatCode="0%">
                  <c:v>0.29759999999999998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E-4A08-81DA-A13D1522D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924111"/>
        <c:axId val="1083588272"/>
      </c:barChart>
      <c:catAx>
        <c:axId val="116992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588272"/>
        <c:crosses val="autoZero"/>
        <c:auto val="1"/>
        <c:lblAlgn val="ctr"/>
        <c:lblOffset val="100"/>
        <c:noMultiLvlLbl val="0"/>
      </c:catAx>
      <c:valAx>
        <c:axId val="10835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92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Early Vote vs E-Day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Sheet1!$B$215</c:f>
              <c:strCache>
                <c:ptCount val="1"/>
                <c:pt idx="0">
                  <c:v>EV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Sheet1!$A$216:$A$224</c:f>
              <c:numCache>
                <c:formatCode>General</c:formatCode>
                <c:ptCount val="9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2024</c:v>
                </c:pt>
                <c:pt idx="8">
                  <c:v>2026</c:v>
                </c:pt>
              </c:numCache>
            </c:numRef>
          </c:cat>
          <c:val>
            <c:numRef>
              <c:f>Sheet1!$B$216:$B$224</c:f>
              <c:numCache>
                <c:formatCode>General</c:formatCode>
                <c:ptCount val="9"/>
                <c:pt idx="0">
                  <c:v>115686</c:v>
                </c:pt>
                <c:pt idx="1">
                  <c:v>36024</c:v>
                </c:pt>
                <c:pt idx="2">
                  <c:v>41340</c:v>
                </c:pt>
                <c:pt idx="3">
                  <c:v>93468</c:v>
                </c:pt>
                <c:pt idx="4">
                  <c:v>82865</c:v>
                </c:pt>
                <c:pt idx="5">
                  <c:v>123986</c:v>
                </c:pt>
                <c:pt idx="6">
                  <c:v>75285</c:v>
                </c:pt>
                <c:pt idx="7">
                  <c:v>75714</c:v>
                </c:pt>
                <c:pt idx="8">
                  <c:v>170891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A-4FE2-B8C0-B944B0D929D4}"/>
            </c:ext>
          </c:extLst>
        </c:ser>
        <c:ser>
          <c:idx val="1"/>
          <c:order val="1"/>
          <c:tx>
            <c:strRef>
              <c:f>Sheet1!$C$215</c:f>
              <c:strCache>
                <c:ptCount val="1"/>
                <c:pt idx="0">
                  <c:v>E-Day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Sheet1!$A$216:$A$224</c:f>
              <c:numCache>
                <c:formatCode>General</c:formatCode>
                <c:ptCount val="9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2024</c:v>
                </c:pt>
                <c:pt idx="8">
                  <c:v>2026</c:v>
                </c:pt>
              </c:numCache>
            </c:numRef>
          </c:cat>
          <c:val>
            <c:numRef>
              <c:f>Sheet1!$C$216:$C$224</c:f>
              <c:numCache>
                <c:formatCode>General</c:formatCode>
                <c:ptCount val="9"/>
                <c:pt idx="0">
                  <c:v>105884</c:v>
                </c:pt>
                <c:pt idx="1">
                  <c:v>48707</c:v>
                </c:pt>
                <c:pt idx="2">
                  <c:v>42186</c:v>
                </c:pt>
                <c:pt idx="3">
                  <c:v>136939</c:v>
                </c:pt>
                <c:pt idx="4">
                  <c:v>69382</c:v>
                </c:pt>
                <c:pt idx="5">
                  <c:v>133642</c:v>
                </c:pt>
                <c:pt idx="6">
                  <c:v>72095</c:v>
                </c:pt>
                <c:pt idx="7">
                  <c:v>79164</c:v>
                </c:pt>
                <c:pt idx="8">
                  <c:v>103552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A-4FE2-B8C0-B944B0D92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9321328"/>
        <c:axId val="1339303088"/>
      </c:barChart>
      <c:catAx>
        <c:axId val="133932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303088"/>
        <c:crosses val="autoZero"/>
        <c:auto val="1"/>
        <c:lblAlgn val="ctr"/>
        <c:lblOffset val="100"/>
        <c:noMultiLvlLbl val="0"/>
      </c:catAx>
      <c:valAx>
        <c:axId val="13393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32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none" strike="noStrike" kern="1200" spc="0" baseline="0" dirty="0">
                <a:solidFill>
                  <a:sysClr val="windowText" lastClr="000000"/>
                </a:solidFill>
              </a:rPr>
              <a:t>Percent Registered to Vote</a:t>
            </a:r>
          </a:p>
          <a:p>
            <a:pPr>
              <a:defRPr/>
            </a:pPr>
            <a:r>
              <a:rPr lang="en-US" sz="2400" b="1" i="0" u="none" strike="noStrike" kern="1200" spc="0" baseline="0" dirty="0">
                <a:solidFill>
                  <a:schemeClr val="tx1"/>
                </a:solidFill>
              </a:rPr>
              <a:t>2026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9478310825176107"/>
          <c:y val="3.7302780020095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6159230096238E-2"/>
          <c:y val="0.17171296296296298"/>
          <c:w val="0.88396062992125979"/>
          <c:h val="0.721258019830854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7-448C-8752-3DA440ED72C4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7-448C-8752-3DA440ED72C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7-448C-8752-3DA440ED72C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7-448C-8752-3DA440ED72C4}"/>
              </c:ext>
            </c:extLst>
          </c:dPt>
          <c:cat>
            <c:strRef>
              <c:f>Sheet2!$M$33:$M$36</c:f>
              <c:strCache>
                <c:ptCount val="4"/>
                <c:pt idx="0">
                  <c:v>Travis</c:v>
                </c:pt>
                <c:pt idx="1">
                  <c:v>WilCo</c:v>
                </c:pt>
                <c:pt idx="2">
                  <c:v>Hays</c:v>
                </c:pt>
                <c:pt idx="3">
                  <c:v>Bastrop</c:v>
                </c:pt>
              </c:strCache>
            </c:strRef>
          </c:cat>
          <c:val>
            <c:numRef>
              <c:f>Sheet2!$N$33:$N$36</c:f>
              <c:numCache>
                <c:formatCode>0.00%</c:formatCode>
                <c:ptCount val="4"/>
                <c:pt idx="0" formatCode="0%">
                  <c:v>0.97</c:v>
                </c:pt>
                <c:pt idx="1">
                  <c:v>0.93200000000000005</c:v>
                </c:pt>
                <c:pt idx="2">
                  <c:v>0.91100000000000003</c:v>
                </c:pt>
                <c:pt idx="3">
                  <c:v>0.85199999999999998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17-448C-8752-3DA440ED7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0995647"/>
        <c:axId val="1165256096"/>
      </c:barChart>
      <c:catAx>
        <c:axId val="120099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256096"/>
        <c:crosses val="autoZero"/>
        <c:auto val="1"/>
        <c:lblAlgn val="ctr"/>
        <c:lblOffset val="100"/>
        <c:noMultiLvlLbl val="0"/>
      </c:catAx>
      <c:valAx>
        <c:axId val="116525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99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Voter</a:t>
            </a:r>
            <a:r>
              <a:rPr lang="en-US" sz="3600" b="1" baseline="0" dirty="0">
                <a:solidFill>
                  <a:sysClr val="windowText" lastClr="000000"/>
                </a:solidFill>
              </a:rPr>
              <a:t> Registration Increase</a:t>
            </a:r>
          </a:p>
          <a:p>
            <a:pPr>
              <a:defRPr/>
            </a:pPr>
            <a:r>
              <a:rPr lang="en-US" sz="2400" b="1" i="0" u="none" strike="noStrike" baseline="0" dirty="0">
                <a:solidFill>
                  <a:sysClr val="windowText" lastClr="000000"/>
                </a:solidFill>
                <a:effectLst/>
              </a:rPr>
              <a:t>2022-2026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5797227006780404"/>
          <c:y val="7.172534584197222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31714785651794"/>
          <c:y val="0.22338326454974697"/>
          <c:w val="0.85212729658792652"/>
          <c:h val="0.53338555015363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Sheet2!$Z$1</c:f>
              <c:strCache>
                <c:ptCount val="1"/>
                <c:pt idx="0">
                  <c:v>Reg Inc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A-49D7-BA70-DD9A8849FFA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7A-49D7-BA70-DD9A8849FFA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7A-49D7-BA70-DD9A8849FFA4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7A-49D7-BA70-DD9A8849FFA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7A-49D7-BA70-DD9A8849FFA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7A-49D7-BA70-DD9A8849FFA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7A-49D7-BA70-DD9A8849FFA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7A-49D7-BA70-DD9A8849FFA4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7A-49D7-BA70-DD9A8849FFA4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67A-49D7-BA70-DD9A8849FFA4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67A-49D7-BA70-DD9A8849FFA4}"/>
              </c:ext>
            </c:extLst>
          </c:dPt>
          <c:cat>
            <c:strRef>
              <c:f>Sheet2!$Y$2:$Y$12</c:f>
              <c:strCache>
                <c:ptCount val="11"/>
                <c:pt idx="0">
                  <c:v>Montgonery</c:v>
                </c:pt>
                <c:pt idx="1">
                  <c:v>Ft Bend</c:v>
                </c:pt>
                <c:pt idx="2">
                  <c:v>Collin</c:v>
                </c:pt>
                <c:pt idx="3">
                  <c:v>Hidalgo</c:v>
                </c:pt>
                <c:pt idx="4">
                  <c:v>Denton</c:v>
                </c:pt>
                <c:pt idx="5">
                  <c:v>Bexar</c:v>
                </c:pt>
                <c:pt idx="6">
                  <c:v>Harris</c:v>
                </c:pt>
                <c:pt idx="7">
                  <c:v>Travis</c:v>
                </c:pt>
                <c:pt idx="8">
                  <c:v>Tarrant</c:v>
                </c:pt>
                <c:pt idx="9">
                  <c:v>Dallas</c:v>
                </c:pt>
                <c:pt idx="10">
                  <c:v>El Paso</c:v>
                </c:pt>
              </c:strCache>
            </c:strRef>
          </c:cat>
          <c:val>
            <c:numRef>
              <c:f>Sheet2!$Z$2:$Z$12</c:f>
              <c:numCache>
                <c:formatCode>0%</c:formatCode>
                <c:ptCount val="11"/>
                <c:pt idx="0" formatCode="0.00%">
                  <c:v>0.19900000000000001</c:v>
                </c:pt>
                <c:pt idx="1">
                  <c:v>0.126</c:v>
                </c:pt>
                <c:pt idx="2" formatCode="0.00%">
                  <c:v>0.12</c:v>
                </c:pt>
                <c:pt idx="3" formatCode="0.00%">
                  <c:v>0.11600000000000001</c:v>
                </c:pt>
                <c:pt idx="4" formatCode="0.00%">
                  <c:v>0.111</c:v>
                </c:pt>
                <c:pt idx="5" formatCode="0.00%">
                  <c:v>8.1000000000000003E-2</c:v>
                </c:pt>
                <c:pt idx="6" formatCode="0.00%">
                  <c:v>7.6999999999999999E-2</c:v>
                </c:pt>
                <c:pt idx="7" formatCode="0.00%">
                  <c:v>7.2999999999999995E-2</c:v>
                </c:pt>
                <c:pt idx="8" formatCode="0.00%">
                  <c:v>6.5000000000000002E-2</c:v>
                </c:pt>
                <c:pt idx="9" formatCode="0.00%">
                  <c:v>5.2999999999999999E-2</c:v>
                </c:pt>
                <c:pt idx="10" formatCode="0.00%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7A-49D7-BA70-DD9A8849F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3823456"/>
        <c:axId val="1303801856"/>
      </c:barChart>
      <c:catAx>
        <c:axId val="13038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801856"/>
        <c:crosses val="autoZero"/>
        <c:auto val="1"/>
        <c:lblAlgn val="ctr"/>
        <c:lblOffset val="100"/>
        <c:noMultiLvlLbl val="0"/>
      </c:catAx>
      <c:valAx>
        <c:axId val="13038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82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none" strike="noStrike" kern="1200" spc="0" baseline="0" dirty="0">
                <a:solidFill>
                  <a:sysClr val="windowText" lastClr="000000"/>
                </a:solidFill>
              </a:rPr>
              <a:t>Voter Registration Increase</a:t>
            </a:r>
          </a:p>
          <a:p>
            <a:pPr>
              <a:defRPr/>
            </a:pPr>
            <a:r>
              <a:rPr lang="en-US" sz="2400" b="1" i="0" u="none" strike="noStrike" kern="1200" spc="0" baseline="0" dirty="0">
                <a:solidFill>
                  <a:sysClr val="windowText" lastClr="000000"/>
                </a:solidFill>
                <a:effectLst/>
              </a:rPr>
              <a:t>2022-2026</a:t>
            </a:r>
            <a:endParaRPr lang="en-US" sz="2400" b="1" i="0" u="none" strike="noStrike" kern="1200" spc="0" baseline="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E1-41B2-BF3B-C8AB7E86736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E1-41B2-BF3B-C8AB7E86736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E1-41B2-BF3B-C8AB7E867367}"/>
              </c:ext>
            </c:extLst>
          </c:dPt>
          <c:cat>
            <c:strRef>
              <c:f>Sheet2!$Y$16:$Y$19</c:f>
              <c:strCache>
                <c:ptCount val="4"/>
                <c:pt idx="0">
                  <c:v>WilCo</c:v>
                </c:pt>
                <c:pt idx="1">
                  <c:v>Bastrop</c:v>
                </c:pt>
                <c:pt idx="2">
                  <c:v>Hays</c:v>
                </c:pt>
                <c:pt idx="3">
                  <c:v>Travis</c:v>
                </c:pt>
              </c:strCache>
            </c:strRef>
          </c:cat>
          <c:val>
            <c:numRef>
              <c:f>Sheet2!$Z$16:$Z$19</c:f>
              <c:numCache>
                <c:formatCode>0%</c:formatCode>
                <c:ptCount val="4"/>
                <c:pt idx="0" formatCode="0.00%">
                  <c:v>0.26900000000000002</c:v>
                </c:pt>
                <c:pt idx="1">
                  <c:v>0.255</c:v>
                </c:pt>
                <c:pt idx="2" formatCode="0.00%">
                  <c:v>0.22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1-41B2-BF3B-C8AB7E867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749487"/>
        <c:axId val="1077751887"/>
      </c:barChart>
      <c:catAx>
        <c:axId val="107774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51887"/>
        <c:crosses val="autoZero"/>
        <c:auto val="1"/>
        <c:lblAlgn val="ctr"/>
        <c:lblOffset val="100"/>
        <c:noMultiLvlLbl val="0"/>
      </c:catAx>
      <c:valAx>
        <c:axId val="107775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4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State-wide Turnout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1312335958004"/>
          <c:y val="0.25558886727676872"/>
          <c:w val="0.85216907261592301"/>
          <c:h val="0.592566536338253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Sheet1!$I$284:$I$302</c:f>
              <c:numCache>
                <c:formatCode>General</c:formatCode>
                <c:ptCount val="19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2016</c:v>
                </c:pt>
                <c:pt idx="7">
                  <c:v>2020</c:v>
                </c:pt>
                <c:pt idx="8">
                  <c:v>2024</c:v>
                </c:pt>
                <c:pt idx="10">
                  <c:v>1994</c:v>
                </c:pt>
                <c:pt idx="11">
                  <c:v>1998</c:v>
                </c:pt>
                <c:pt idx="12">
                  <c:v>2002</c:v>
                </c:pt>
                <c:pt idx="13">
                  <c:v>2006</c:v>
                </c:pt>
                <c:pt idx="14">
                  <c:v>2010</c:v>
                </c:pt>
                <c:pt idx="15">
                  <c:v>2014</c:v>
                </c:pt>
                <c:pt idx="16">
                  <c:v>2018</c:v>
                </c:pt>
                <c:pt idx="17">
                  <c:v>2022</c:v>
                </c:pt>
                <c:pt idx="18">
                  <c:v>2026</c:v>
                </c:pt>
              </c:numCache>
            </c:numRef>
          </c:cat>
          <c:val>
            <c:numRef>
              <c:f>Sheet1!$J$284:$J$302</c:f>
              <c:numCache>
                <c:formatCode>0.00%</c:formatCode>
                <c:ptCount val="19"/>
                <c:pt idx="0">
                  <c:v>0.29099999999999998</c:v>
                </c:pt>
                <c:pt idx="1">
                  <c:v>0.20300000000000001</c:v>
                </c:pt>
                <c:pt idx="2">
                  <c:v>0.16800000000000001</c:v>
                </c:pt>
                <c:pt idx="3">
                  <c:v>0.124</c:v>
                </c:pt>
                <c:pt idx="4">
                  <c:v>0.33200000000000002</c:v>
                </c:pt>
                <c:pt idx="5">
                  <c:v>0.17699999999999999</c:v>
                </c:pt>
                <c:pt idx="6" formatCode="0%">
                  <c:v>0.3</c:v>
                </c:pt>
                <c:pt idx="7">
                  <c:v>0.254</c:v>
                </c:pt>
                <c:pt idx="8">
                  <c:v>0.184</c:v>
                </c:pt>
                <c:pt idx="10">
                  <c:v>0.17699999999999999</c:v>
                </c:pt>
                <c:pt idx="11">
                  <c:v>9.8000000000000004E-2</c:v>
                </c:pt>
                <c:pt idx="12">
                  <c:v>0.129</c:v>
                </c:pt>
                <c:pt idx="13">
                  <c:v>9.0999999999999998E-2</c:v>
                </c:pt>
                <c:pt idx="14">
                  <c:v>0.19400000000000001</c:v>
                </c:pt>
                <c:pt idx="15">
                  <c:v>0.13400000000000001</c:v>
                </c:pt>
                <c:pt idx="16" formatCode="0%">
                  <c:v>0.17</c:v>
                </c:pt>
                <c:pt idx="17">
                  <c:v>0.17599999999999999</c:v>
                </c:pt>
                <c:pt idx="18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9-4F11-BAD2-521A0496A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5259936"/>
        <c:axId val="1165260416"/>
      </c:barChart>
      <c:catAx>
        <c:axId val="11652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260416"/>
        <c:crosses val="autoZero"/>
        <c:auto val="1"/>
        <c:lblAlgn val="ctr"/>
        <c:lblOffset val="100"/>
        <c:noMultiLvlLbl val="0"/>
      </c:catAx>
      <c:valAx>
        <c:axId val="11652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25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Percent Democratic Primary Vote</a:t>
            </a:r>
            <a:r>
              <a:rPr lang="en-US" sz="3600" b="1" dirty="0">
                <a:solidFill>
                  <a:sysClr val="windowText" lastClr="000000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/>
              </a:rPr>
              <a:t>State-wide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027143008006325"/>
          <c:y val="2.0676245807769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Sheet1!$L$284</c:f>
              <c:strCache>
                <c:ptCount val="1"/>
                <c:pt idx="0">
                  <c:v>D Turnout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Sheet1!$K$285:$K$303</c:f>
              <c:numCache>
                <c:formatCode>General</c:formatCode>
                <c:ptCount val="19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2016</c:v>
                </c:pt>
                <c:pt idx="7">
                  <c:v>2020</c:v>
                </c:pt>
                <c:pt idx="8">
                  <c:v>2024</c:v>
                </c:pt>
                <c:pt idx="10">
                  <c:v>1994</c:v>
                </c:pt>
                <c:pt idx="11">
                  <c:v>1998</c:v>
                </c:pt>
                <c:pt idx="12">
                  <c:v>2002</c:v>
                </c:pt>
                <c:pt idx="13">
                  <c:v>2006</c:v>
                </c:pt>
                <c:pt idx="14">
                  <c:v>2010</c:v>
                </c:pt>
                <c:pt idx="15">
                  <c:v>2014</c:v>
                </c:pt>
                <c:pt idx="16">
                  <c:v>2018</c:v>
                </c:pt>
                <c:pt idx="17">
                  <c:v>2022</c:v>
                </c:pt>
                <c:pt idx="18">
                  <c:v>2026</c:v>
                </c:pt>
              </c:numCache>
            </c:numRef>
          </c:cat>
          <c:val>
            <c:numRef>
              <c:f>Sheet1!$L$285:$L$303</c:f>
              <c:numCache>
                <c:formatCode>General</c:formatCode>
                <c:ptCount val="19"/>
                <c:pt idx="0">
                  <c:v>0.65040415438517707</c:v>
                </c:pt>
                <c:pt idx="1">
                  <c:v>0.47461514564987461</c:v>
                </c:pt>
                <c:pt idx="2">
                  <c:v>0.41119913965323801</c:v>
                </c:pt>
                <c:pt idx="3">
                  <c:v>0.5496500629402048</c:v>
                </c:pt>
                <c:pt idx="4">
                  <c:v>0.67849351522240064</c:v>
                </c:pt>
                <c:pt idx="5">
                  <c:v>0.28934699782952</c:v>
                </c:pt>
                <c:pt idx="6">
                  <c:v>0.33608761199546017</c:v>
                </c:pt>
                <c:pt idx="7">
                  <c:v>0.50939550223210217</c:v>
                </c:pt>
                <c:pt idx="8">
                  <c:v>0.29713853307385463</c:v>
                </c:pt>
                <c:pt idx="10">
                  <c:v>0.64918945757902335</c:v>
                </c:pt>
                <c:pt idx="11">
                  <c:v>0.45206828868826304</c:v>
                </c:pt>
                <c:pt idx="12">
                  <c:v>0.60653181757824393</c:v>
                </c:pt>
                <c:pt idx="13">
                  <c:v>0.43294135751238</c:v>
                </c:pt>
                <c:pt idx="14">
                  <c:v>0.3143278108531285</c:v>
                </c:pt>
                <c:pt idx="15">
                  <c:v>0.27952208048449639</c:v>
                </c:pt>
                <c:pt idx="16">
                  <c:v>0.40228321299200342</c:v>
                </c:pt>
                <c:pt idx="17">
                  <c:v>0.35501042487341461</c:v>
                </c:pt>
                <c:pt idx="18">
                  <c:v>0.51631264279508748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A-4A15-AF9C-1976AD776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9281968"/>
        <c:axId val="1339282448"/>
      </c:barChart>
      <c:catAx>
        <c:axId val="133928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282448"/>
        <c:crosses val="autoZero"/>
        <c:auto val="1"/>
        <c:lblAlgn val="ctr"/>
        <c:lblOffset val="100"/>
        <c:noMultiLvlLbl val="0"/>
      </c:catAx>
      <c:valAx>
        <c:axId val="13392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2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ysClr val="windowText" lastClr="000000"/>
                </a:solidFill>
              </a:rPr>
              <a:t>2026 Primary Turnout</a:t>
            </a:r>
          </a:p>
          <a:p>
            <a:pPr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Top 11 Counties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</a:p>
          <a:p>
            <a:pPr>
              <a:defRPr/>
            </a:pP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685528406447745E-2"/>
          <c:y val="0.25040651687444709"/>
          <c:w val="0.93694856326864195"/>
          <c:h val="0.68236052729258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Sheet1!$B$162</c:f>
              <c:strCache>
                <c:ptCount val="1"/>
                <c:pt idx="0">
                  <c:v>Turnout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B-479E-97AA-13CFF6E0867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B-479E-97AA-13CFF6E0867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BB-479E-97AA-13CFF6E0867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BB-479E-97AA-13CFF6E0867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BB-479E-97AA-13CFF6E0867F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BB-479E-97AA-13CFF6E0867F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6BB-479E-97AA-13CFF6E0867F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6BB-479E-97AA-13CFF6E0867F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6BB-479E-97AA-13CFF6E0867F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6BB-479E-97AA-13CFF6E0867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6BB-479E-97AA-13CFF6E0867F}"/>
              </c:ext>
            </c:extLst>
          </c:dPt>
          <c:cat>
            <c:strRef>
              <c:f>Sheet1!$A$163:$A$173</c:f>
              <c:strCache>
                <c:ptCount val="11"/>
                <c:pt idx="0">
                  <c:v>Travis</c:v>
                </c:pt>
                <c:pt idx="1">
                  <c:v>Denton</c:v>
                </c:pt>
                <c:pt idx="2">
                  <c:v>Collin</c:v>
                </c:pt>
                <c:pt idx="3">
                  <c:v>Tarrant</c:v>
                </c:pt>
                <c:pt idx="4">
                  <c:v>Ft Bend</c:v>
                </c:pt>
                <c:pt idx="5">
                  <c:v>Bexar</c:v>
                </c:pt>
                <c:pt idx="6">
                  <c:v>Dallas</c:v>
                </c:pt>
                <c:pt idx="7">
                  <c:v>Harris</c:v>
                </c:pt>
                <c:pt idx="8">
                  <c:v>Hidalgo</c:v>
                </c:pt>
                <c:pt idx="9">
                  <c:v>El Paso</c:v>
                </c:pt>
                <c:pt idx="10">
                  <c:v>Montgomery</c:v>
                </c:pt>
              </c:strCache>
            </c:strRef>
          </c:cat>
          <c:val>
            <c:numRef>
              <c:f>Sheet1!$B$163:$B$173</c:f>
              <c:numCache>
                <c:formatCode>0.00%</c:formatCode>
                <c:ptCount val="11"/>
                <c:pt idx="0" formatCode="0%">
                  <c:v>0.29759999999999998</c:v>
                </c:pt>
                <c:pt idx="1">
                  <c:v>0.26300000000000001</c:v>
                </c:pt>
                <c:pt idx="2">
                  <c:v>0.2626</c:v>
                </c:pt>
                <c:pt idx="3">
                  <c:v>0.25719999999999998</c:v>
                </c:pt>
                <c:pt idx="4">
                  <c:v>0.2515</c:v>
                </c:pt>
                <c:pt idx="5">
                  <c:v>0.224</c:v>
                </c:pt>
                <c:pt idx="6">
                  <c:v>0.214</c:v>
                </c:pt>
                <c:pt idx="7">
                  <c:v>0.20699999999999999</c:v>
                </c:pt>
                <c:pt idx="8" formatCode="0%">
                  <c:v>0.1895</c:v>
                </c:pt>
                <c:pt idx="9">
                  <c:v>0.17749999999999999</c:v>
                </c:pt>
                <c:pt idx="10">
                  <c:v>0.1706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6BB-479E-97AA-13CFF6E0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592592"/>
        <c:axId val="1083593072"/>
      </c:barChart>
      <c:catAx>
        <c:axId val="10835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593072"/>
        <c:crosses val="autoZero"/>
        <c:auto val="1"/>
        <c:lblAlgn val="ctr"/>
        <c:lblOffset val="100"/>
        <c:noMultiLvlLbl val="0"/>
      </c:catAx>
      <c:valAx>
        <c:axId val="108359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59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ysClr val="windowText" lastClr="000000"/>
                </a:solidFill>
              </a:rPr>
              <a:t>Central</a:t>
            </a:r>
            <a:r>
              <a:rPr lang="en-US" sz="3200" b="1" baseline="0" dirty="0">
                <a:solidFill>
                  <a:sysClr val="windowText" lastClr="000000"/>
                </a:solidFill>
              </a:rPr>
              <a:t> Texas Voter Turnout</a:t>
            </a:r>
            <a:endParaRPr lang="en-US" sz="32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10211596277738"/>
          <c:y val="2.2089274294868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92-464B-89A4-5ED59B58718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92-464B-89A4-5ED59B58718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92-464B-89A4-5ED59B58718E}"/>
              </c:ext>
            </c:extLst>
          </c:dPt>
          <c:cat>
            <c:strRef>
              <c:f>Sheet1!$A$175:$A$178</c:f>
              <c:strCache>
                <c:ptCount val="4"/>
                <c:pt idx="0">
                  <c:v>Bastrop</c:v>
                </c:pt>
                <c:pt idx="1">
                  <c:v>Travis</c:v>
                </c:pt>
                <c:pt idx="2">
                  <c:v>Hays</c:v>
                </c:pt>
                <c:pt idx="3">
                  <c:v>WilCo</c:v>
                </c:pt>
              </c:strCache>
            </c:strRef>
          </c:cat>
          <c:val>
            <c:numRef>
              <c:f>Sheet1!$B$175:$B$178</c:f>
              <c:numCache>
                <c:formatCode>0.00%</c:formatCode>
                <c:ptCount val="4"/>
                <c:pt idx="0">
                  <c:v>0.29870000000000002</c:v>
                </c:pt>
                <c:pt idx="1">
                  <c:v>0.29670000000000002</c:v>
                </c:pt>
                <c:pt idx="2">
                  <c:v>0.27</c:v>
                </c:pt>
                <c:pt idx="3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2-464B-89A4-5ED59B587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064096"/>
        <c:axId val="984064576"/>
      </c:barChart>
      <c:catAx>
        <c:axId val="9840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064576"/>
        <c:crosses val="autoZero"/>
        <c:auto val="1"/>
        <c:lblAlgn val="ctr"/>
        <c:lblOffset val="100"/>
        <c:noMultiLvlLbl val="0"/>
      </c:catAx>
      <c:valAx>
        <c:axId val="98406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06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Percent Democratic Turnout</a:t>
            </a:r>
          </a:p>
        </c:rich>
      </c:tx>
      <c:layout>
        <c:manualLayout>
          <c:xMode val="edge"/>
          <c:yMode val="edge"/>
          <c:x val="0.28548047900262469"/>
          <c:y val="2.3629995208878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B9-4305-A131-1EE7FB7B1CA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B9-4305-A131-1EE7FB7B1CA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B9-4305-A131-1EE7FB7B1CAC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B9-4305-A131-1EE7FB7B1CAC}"/>
              </c:ext>
            </c:extLst>
          </c:dPt>
          <c:cat>
            <c:strRef>
              <c:f>Sheet1!$A$132:$A$142</c:f>
              <c:strCache>
                <c:ptCount val="11"/>
                <c:pt idx="0">
                  <c:v>Travis</c:v>
                </c:pt>
                <c:pt idx="1">
                  <c:v>Hidalgo</c:v>
                </c:pt>
                <c:pt idx="2">
                  <c:v>El Paso</c:v>
                </c:pt>
                <c:pt idx="3">
                  <c:v>Dallas</c:v>
                </c:pt>
                <c:pt idx="4">
                  <c:v>Bexar</c:v>
                </c:pt>
                <c:pt idx="5">
                  <c:v>Harris</c:v>
                </c:pt>
                <c:pt idx="6">
                  <c:v>Ft Bend</c:v>
                </c:pt>
                <c:pt idx="7">
                  <c:v>Tarrant</c:v>
                </c:pt>
                <c:pt idx="8">
                  <c:v>Denton</c:v>
                </c:pt>
                <c:pt idx="9">
                  <c:v>Collin</c:v>
                </c:pt>
                <c:pt idx="10">
                  <c:v>Montgomery</c:v>
                </c:pt>
              </c:strCache>
            </c:strRef>
          </c:cat>
          <c:val>
            <c:numRef>
              <c:f>Sheet1!$B$132:$B$142</c:f>
              <c:numCache>
                <c:formatCode>0.00%</c:formatCode>
                <c:ptCount val="11"/>
                <c:pt idx="0">
                  <c:v>0.78900000000000003</c:v>
                </c:pt>
                <c:pt idx="1">
                  <c:v>0.76500000000000001</c:v>
                </c:pt>
                <c:pt idx="2">
                  <c:v>0.73299999999999998</c:v>
                </c:pt>
                <c:pt idx="3" formatCode="0%">
                  <c:v>0.73</c:v>
                </c:pt>
                <c:pt idx="4">
                  <c:v>0.66900000000000004</c:v>
                </c:pt>
                <c:pt idx="5">
                  <c:v>0.64800000000000002</c:v>
                </c:pt>
                <c:pt idx="6">
                  <c:v>0.60799999999999998</c:v>
                </c:pt>
                <c:pt idx="7">
                  <c:v>0.56399999999999995</c:v>
                </c:pt>
                <c:pt idx="8">
                  <c:v>0.48599999999999999</c:v>
                </c:pt>
                <c:pt idx="9">
                  <c:v>0.48199999999999998</c:v>
                </c:pt>
                <c:pt idx="10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B9-4305-A131-1EE7FB7B1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264208"/>
        <c:axId val="1302272368"/>
      </c:barChart>
      <c:catAx>
        <c:axId val="130226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272368"/>
        <c:crosses val="autoZero"/>
        <c:auto val="1"/>
        <c:lblAlgn val="ctr"/>
        <c:lblOffset val="100"/>
        <c:noMultiLvlLbl val="0"/>
      </c:catAx>
      <c:valAx>
        <c:axId val="130227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26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0.26895</cdr:x>
      <cdr:y>0.16399</cdr:y>
    </cdr:from>
    <cdr:to>
      <cdr:x>0.44129</cdr:x>
      <cdr:y>0.33239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B1ABD7-3BC1-ED94-328D-56A869A1C2FC}"/>
            </a:ext>
          </a:extLst>
        </cdr:cNvPr>
        <cdr:cNvSpPr txBox="1"/>
      </cdr:nvSpPr>
      <cdr:spPr>
        <a:xfrm xmlns:a="http://schemas.openxmlformats.org/drawingml/2006/main">
          <a:off x="2583143" y="565709"/>
          <a:ext cx="1655172" cy="580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Presidential</a:t>
          </a:r>
        </a:p>
      </cdr:txBody>
    </cdr:sp>
  </cdr:relSizeAnchor>
  <cdr:relSizeAnchor xmlns:cdr="http://schemas.openxmlformats.org/drawingml/2006/chartDrawing">
    <cdr:from>
      <cdr:x>0.71923</cdr:x>
      <cdr:y>0.16399</cdr:y>
    </cdr:from>
    <cdr:to>
      <cdr:x>0.95995</cdr:x>
      <cdr:y>0.35075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FA8ABED-8038-AEB8-3F24-BB009CB5B757}"/>
            </a:ext>
          </a:extLst>
        </cdr:cNvPr>
        <cdr:cNvSpPr txBox="1"/>
      </cdr:nvSpPr>
      <cdr:spPr>
        <a:xfrm xmlns:a="http://schemas.openxmlformats.org/drawingml/2006/main">
          <a:off x="6907717" y="565710"/>
          <a:ext cx="2312003" cy="644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Mid-Term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0.1901</cdr:x>
      <cdr:y>0.20564</cdr:y>
    </cdr:from>
    <cdr:to>
      <cdr:x>0.39033</cdr:x>
      <cdr:y>0.3466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24B57F5-9CB4-AA83-EF59-8B7A5D3C8359}"/>
            </a:ext>
          </a:extLst>
        </cdr:cNvPr>
        <cdr:cNvSpPr txBox="1"/>
      </cdr:nvSpPr>
      <cdr:spPr>
        <a:xfrm xmlns:a="http://schemas.openxmlformats.org/drawingml/2006/main">
          <a:off x="961030" y="564109"/>
          <a:ext cx="1012208" cy="386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kern="1200" dirty="0"/>
            <a:t>Presidential</a:t>
          </a:r>
        </a:p>
      </cdr:txBody>
    </cdr:sp>
  </cdr:relSizeAnchor>
  <cdr:relSizeAnchor xmlns:cdr="http://schemas.openxmlformats.org/drawingml/2006/chartDrawing">
    <cdr:from>
      <cdr:x>0.70416</cdr:x>
      <cdr:y>0.20771</cdr:y>
    </cdr:from>
    <cdr:to>
      <cdr:x>0.84589</cdr:x>
      <cdr:y>0.33624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3DF9BDF-493F-3999-6D90-B0DCEB2EF0DF}"/>
            </a:ext>
          </a:extLst>
        </cdr:cNvPr>
        <cdr:cNvSpPr txBox="1"/>
      </cdr:nvSpPr>
      <cdr:spPr>
        <a:xfrm xmlns:a="http://schemas.openxmlformats.org/drawingml/2006/main">
          <a:off x="3559791" y="569794"/>
          <a:ext cx="716507" cy="352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kern="1200" dirty="0"/>
            <a:t>Mid-term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0.20517</cdr:x>
      <cdr:y>0.34291</cdr:y>
    </cdr:from>
    <cdr:to>
      <cdr:x>0.29023</cdr:x>
      <cdr:y>0.46552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2E3904-39AE-439E-5841-A5AD149859C9}"/>
            </a:ext>
          </a:extLst>
        </cdr:cNvPr>
        <cdr:cNvSpPr txBox="1"/>
      </cdr:nvSpPr>
      <cdr:spPr>
        <a:xfrm xmlns:a="http://schemas.openxmlformats.org/drawingml/2006/main">
          <a:off x="938048" y="940675"/>
          <a:ext cx="388883" cy="33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-7%</a:t>
          </a:r>
        </a:p>
      </cdr:txBody>
    </cdr:sp>
  </cdr:relSizeAnchor>
  <cdr:relSizeAnchor xmlns:cdr="http://schemas.openxmlformats.org/drawingml/2006/chartDrawing">
    <cdr:from>
      <cdr:x>0.9285</cdr:x>
      <cdr:y>0.6705</cdr:y>
    </cdr:from>
    <cdr:to>
      <cdr:x>1</cdr:x>
      <cdr:y>0.77586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E72B5C-5DAD-B64C-9FE0-90F6777F815D}"/>
            </a:ext>
          </a:extLst>
        </cdr:cNvPr>
        <cdr:cNvSpPr txBox="1"/>
      </cdr:nvSpPr>
      <cdr:spPr>
        <a:xfrm xmlns:a="http://schemas.openxmlformats.org/drawingml/2006/main">
          <a:off x="10198249" y="2875682"/>
          <a:ext cx="785308" cy="451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+236%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0.76839</cdr:x>
      <cdr:y>0.16092</cdr:y>
    </cdr:from>
    <cdr:to>
      <cdr:x>0.87759</cdr:x>
      <cdr:y>0.30077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9B2E53-7F2D-8B02-E6EB-B6FCF72DE06D}"/>
            </a:ext>
          </a:extLst>
        </cdr:cNvPr>
        <cdr:cNvSpPr txBox="1"/>
      </cdr:nvSpPr>
      <cdr:spPr>
        <a:xfrm xmlns:a="http://schemas.openxmlformats.org/drawingml/2006/main">
          <a:off x="3513083" y="441435"/>
          <a:ext cx="499242" cy="383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0.81283</cdr:x>
      <cdr:y>0.10402</cdr:y>
    </cdr:from>
    <cdr:to>
      <cdr:x>0.89554</cdr:x>
      <cdr:y>0.32759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E97988E-83B6-6657-067D-50C7CEE40BC6}"/>
            </a:ext>
          </a:extLst>
        </cdr:cNvPr>
        <cdr:cNvSpPr txBox="1"/>
      </cdr:nvSpPr>
      <cdr:spPr>
        <a:xfrm xmlns:a="http://schemas.openxmlformats.org/drawingml/2006/main">
          <a:off x="9233810" y="448382"/>
          <a:ext cx="939567" cy="963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+234%</a:t>
          </a:r>
        </a:p>
      </cdr:txBody>
    </cdr:sp>
  </cdr:relSizeAnchor>
  <cdr:relSizeAnchor xmlns:cdr="http://schemas.openxmlformats.org/drawingml/2006/chartDrawing">
    <cdr:from>
      <cdr:x>0.8</cdr:x>
      <cdr:y>0.43295</cdr:y>
    </cdr:from>
    <cdr:to>
      <cdr:x>1</cdr:x>
      <cdr:y>0.76628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C102E4F-CC5B-6465-563F-B3FA4A32FB69}"/>
            </a:ext>
          </a:extLst>
        </cdr:cNvPr>
        <cdr:cNvSpPr txBox="1"/>
      </cdr:nvSpPr>
      <cdr:spPr>
        <a:xfrm xmlns:a="http://schemas.openxmlformats.org/drawingml/2006/main">
          <a:off x="4233042" y="11876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0.79141</cdr:x>
      <cdr:y>0.33363</cdr:y>
    </cdr:from>
    <cdr:to>
      <cdr:x>1</cdr:x>
      <cdr:y>0.51341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105869B-843B-1D5B-27E8-638AD072DA12}"/>
            </a:ext>
          </a:extLst>
        </cdr:cNvPr>
        <cdr:cNvSpPr txBox="1"/>
      </cdr:nvSpPr>
      <cdr:spPr>
        <a:xfrm xmlns:a="http://schemas.openxmlformats.org/drawingml/2006/main">
          <a:off x="8990531" y="1438086"/>
          <a:ext cx="2369543" cy="774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+233%</a:t>
          </a:r>
        </a:p>
      </cdr:txBody>
    </cdr:sp>
  </cdr:relSizeAnchor>
  <cdr:relSizeAnchor xmlns:cdr="http://schemas.openxmlformats.org/drawingml/2006/chartDrawing">
    <cdr:from>
      <cdr:x>0.88793</cdr:x>
      <cdr:y>0.58429</cdr:y>
    </cdr:from>
    <cdr:to>
      <cdr:x>0.96839</cdr:x>
      <cdr:y>0.64502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3F60C4C-F43D-AC0B-257A-E935FC0FA153}"/>
            </a:ext>
          </a:extLst>
        </cdr:cNvPr>
        <cdr:cNvSpPr txBox="1"/>
      </cdr:nvSpPr>
      <cdr:spPr>
        <a:xfrm xmlns:a="http://schemas.openxmlformats.org/drawingml/2006/main">
          <a:off x="4059622" y="1602828"/>
          <a:ext cx="367861" cy="166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0.75228</cdr:x>
      <cdr:y>0.55825</cdr:y>
    </cdr:from>
    <cdr:to>
      <cdr:x>1</cdr:x>
      <cdr:y>0.74793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F98696C-8A45-3195-8519-84330752AA26}"/>
            </a:ext>
          </a:extLst>
        </cdr:cNvPr>
        <cdr:cNvSpPr txBox="1"/>
      </cdr:nvSpPr>
      <cdr:spPr>
        <a:xfrm xmlns:a="http://schemas.openxmlformats.org/drawingml/2006/main">
          <a:off x="8545913" y="2406274"/>
          <a:ext cx="2814161" cy="817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+218%</a:t>
          </a:r>
        </a:p>
      </cdr:txBody>
    </cdr:sp>
  </cdr:relSizeAnchor>
  <cdr:relSizeAnchor xmlns:cdr="http://schemas.openxmlformats.org/drawingml/2006/chartDrawing">
    <cdr:from>
      <cdr:x>0.76631</cdr:x>
      <cdr:y>0.79535</cdr:y>
    </cdr:from>
    <cdr:to>
      <cdr:x>1</cdr:x>
      <cdr:y>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4DD13BF-1448-2D11-D371-4DF84FC34C52}"/>
            </a:ext>
          </a:extLst>
        </cdr:cNvPr>
        <cdr:cNvSpPr txBox="1"/>
      </cdr:nvSpPr>
      <cdr:spPr>
        <a:xfrm xmlns:a="http://schemas.openxmlformats.org/drawingml/2006/main">
          <a:off x="8705305" y="3428252"/>
          <a:ext cx="2654769" cy="882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>
              <a:solidFill>
                <a:schemeClr val="tx1"/>
              </a:solidFill>
            </a:rPr>
            <a:t>+219%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0.6691</cdr:x>
      <cdr:y>0.12553</cdr:y>
    </cdr:from>
    <cdr:to>
      <cdr:x>0.88793</cdr:x>
      <cdr:y>0.25096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5AD5C2C-C5AC-9553-FEFA-0146A4CAE0B3}"/>
            </a:ext>
          </a:extLst>
        </cdr:cNvPr>
        <cdr:cNvSpPr txBox="1"/>
      </cdr:nvSpPr>
      <cdr:spPr>
        <a:xfrm xmlns:a="http://schemas.openxmlformats.org/drawingml/2006/main">
          <a:off x="6426287" y="537108"/>
          <a:ext cx="2101726" cy="536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191%</a:t>
          </a:r>
        </a:p>
      </cdr:txBody>
    </cdr:sp>
  </cdr:relSizeAnchor>
  <cdr:relSizeAnchor xmlns:cdr="http://schemas.openxmlformats.org/drawingml/2006/chartDrawing">
    <cdr:from>
      <cdr:x>0.8</cdr:x>
      <cdr:y>0.28352</cdr:y>
    </cdr:from>
    <cdr:to>
      <cdr:x>1</cdr:x>
      <cdr:y>0.37739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F7DACD5-5C45-62D2-10AA-BA33B01498ED}"/>
            </a:ext>
          </a:extLst>
        </cdr:cNvPr>
        <cdr:cNvSpPr txBox="1"/>
      </cdr:nvSpPr>
      <cdr:spPr>
        <a:xfrm xmlns:a="http://schemas.openxmlformats.org/drawingml/2006/main">
          <a:off x="3657600" y="777765"/>
          <a:ext cx="914400" cy="257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0.75295</cdr:x>
      <cdr:y>0.28631</cdr:y>
    </cdr:from>
    <cdr:to>
      <cdr:x>0.99598</cdr:x>
      <cdr:y>0.4387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6AEBFEA-62BD-1029-98A8-EE5F57162979}"/>
            </a:ext>
          </a:extLst>
        </cdr:cNvPr>
        <cdr:cNvSpPr txBox="1"/>
      </cdr:nvSpPr>
      <cdr:spPr>
        <a:xfrm xmlns:a="http://schemas.openxmlformats.org/drawingml/2006/main">
          <a:off x="7231631" y="1225006"/>
          <a:ext cx="2334134" cy="652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226%</a:t>
          </a:r>
        </a:p>
      </cdr:txBody>
    </cdr:sp>
  </cdr:relSizeAnchor>
  <cdr:relSizeAnchor xmlns:cdr="http://schemas.openxmlformats.org/drawingml/2006/chartDrawing">
    <cdr:from>
      <cdr:x>0.81409</cdr:x>
      <cdr:y>0.45493</cdr:y>
    </cdr:from>
    <cdr:to>
      <cdr:x>1</cdr:x>
      <cdr:y>0.59004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37B8B4F-A903-84EA-EECA-D190DB8CB2BE}"/>
            </a:ext>
          </a:extLst>
        </cdr:cNvPr>
        <cdr:cNvSpPr txBox="1"/>
      </cdr:nvSpPr>
      <cdr:spPr>
        <a:xfrm xmlns:a="http://schemas.openxmlformats.org/drawingml/2006/main">
          <a:off x="7818859" y="1946459"/>
          <a:ext cx="1785515" cy="57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251%</a:t>
          </a:r>
        </a:p>
      </cdr:txBody>
    </cdr:sp>
  </cdr:relSizeAnchor>
  <cdr:relSizeAnchor xmlns:cdr="http://schemas.openxmlformats.org/drawingml/2006/chartDrawing">
    <cdr:from>
      <cdr:x>0.71801</cdr:x>
      <cdr:y>0.61571</cdr:y>
    </cdr:from>
    <cdr:to>
      <cdr:x>0.98103</cdr:x>
      <cdr:y>0.75862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8EB5A29-34A9-D8BF-B895-6CDE0C9DC341}"/>
            </a:ext>
          </a:extLst>
        </cdr:cNvPr>
        <cdr:cNvSpPr txBox="1"/>
      </cdr:nvSpPr>
      <cdr:spPr>
        <a:xfrm xmlns:a="http://schemas.openxmlformats.org/drawingml/2006/main">
          <a:off x="6896070" y="2634356"/>
          <a:ext cx="2526109" cy="611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212%</a:t>
          </a:r>
        </a:p>
      </cdr:txBody>
    </cdr:sp>
  </cdr:relSizeAnchor>
  <cdr:relSizeAnchor xmlns:cdr="http://schemas.openxmlformats.org/drawingml/2006/chartDrawing">
    <cdr:from>
      <cdr:x>0.76256</cdr:x>
      <cdr:y>0.78629</cdr:y>
    </cdr:from>
    <cdr:to>
      <cdr:x>1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0C99313-7DDC-3148-9342-9D3E85A4FE7E}"/>
            </a:ext>
          </a:extLst>
        </cdr:cNvPr>
        <cdr:cNvSpPr txBox="1"/>
      </cdr:nvSpPr>
      <cdr:spPr>
        <a:xfrm xmlns:a="http://schemas.openxmlformats.org/drawingml/2006/main">
          <a:off x="7323909" y="3364198"/>
          <a:ext cx="22804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230%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0.87524</cdr:x>
      <cdr:y>0.13218</cdr:y>
    </cdr:from>
    <cdr:to>
      <cdr:x>0.94511</cdr:x>
      <cdr:y>0.22605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68DABB-2747-281C-547D-F891FD788A68}"/>
            </a:ext>
          </a:extLst>
        </cdr:cNvPr>
        <cdr:cNvSpPr txBox="1"/>
      </cdr:nvSpPr>
      <cdr:spPr>
        <a:xfrm xmlns:a="http://schemas.openxmlformats.org/drawingml/2006/main">
          <a:off x="8406088" y="567763"/>
          <a:ext cx="671119" cy="403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+313%</a:t>
          </a:r>
        </a:p>
      </cdr:txBody>
    </cdr:sp>
  </cdr:relSizeAnchor>
  <cdr:relSizeAnchor xmlns:cdr="http://schemas.openxmlformats.org/drawingml/2006/chartDrawing">
    <cdr:from>
      <cdr:x>0.8106</cdr:x>
      <cdr:y>0.35159</cdr:y>
    </cdr:from>
    <cdr:to>
      <cdr:x>0.89882</cdr:x>
      <cdr:y>0.44729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B6A76DC-F0E3-7068-BBFC-6EFCC6600B4C}"/>
            </a:ext>
          </a:extLst>
        </cdr:cNvPr>
        <cdr:cNvSpPr txBox="1"/>
      </cdr:nvSpPr>
      <cdr:spPr>
        <a:xfrm xmlns:a="http://schemas.openxmlformats.org/drawingml/2006/main">
          <a:off x="7785304" y="1510230"/>
          <a:ext cx="847288" cy="411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+284%</a:t>
          </a:r>
        </a:p>
      </cdr:txBody>
    </cdr:sp>
  </cdr:relSizeAnchor>
  <cdr:relSizeAnchor xmlns:cdr="http://schemas.openxmlformats.org/drawingml/2006/chartDrawing">
    <cdr:from>
      <cdr:x>0.83331</cdr:x>
      <cdr:y>0.57229</cdr:y>
    </cdr:from>
    <cdr:to>
      <cdr:x>1</cdr:x>
      <cdr:y>0.7069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D80AFE3-0EF6-D980-F80F-3E131E992244}"/>
            </a:ext>
          </a:extLst>
        </cdr:cNvPr>
        <cdr:cNvSpPr txBox="1"/>
      </cdr:nvSpPr>
      <cdr:spPr>
        <a:xfrm xmlns:a="http://schemas.openxmlformats.org/drawingml/2006/main">
          <a:off x="8003417" y="2458187"/>
          <a:ext cx="1600957" cy="578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/>
            <a:t>+293%</a:t>
          </a:r>
        </a:p>
      </cdr:txBody>
    </cdr:sp>
  </cdr:relSizeAnchor>
  <cdr:relSizeAnchor xmlns:cdr="http://schemas.openxmlformats.org/drawingml/2006/chartDrawing">
    <cdr:from>
      <cdr:x>0.79575</cdr:x>
      <cdr:y>0.78517</cdr:y>
    </cdr:from>
    <cdr:to>
      <cdr:x>1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E8EE2BA-EBCF-071B-693A-2999D15477E3}"/>
            </a:ext>
          </a:extLst>
        </cdr:cNvPr>
        <cdr:cNvSpPr txBox="1"/>
      </cdr:nvSpPr>
      <cdr:spPr>
        <a:xfrm xmlns:a="http://schemas.openxmlformats.org/drawingml/2006/main">
          <a:off x="7642691" y="3372587"/>
          <a:ext cx="1961684" cy="922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dirty="0">
              <a:solidFill>
                <a:sysClr val="windowText" lastClr="000000"/>
              </a:solidFill>
            </a:rPr>
            <a:t>+275%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0.21628</cdr:x>
      <cdr:y>0.21742</cdr:y>
    </cdr:from>
    <cdr:to>
      <cdr:x>0.39125</cdr:x>
      <cdr:y>0.32277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0AC0B2-E1E3-1724-2505-844F46FA5DF7}"/>
            </a:ext>
          </a:extLst>
        </cdr:cNvPr>
        <cdr:cNvSpPr txBox="1"/>
      </cdr:nvSpPr>
      <cdr:spPr>
        <a:xfrm xmlns:a="http://schemas.openxmlformats.org/drawingml/2006/main">
          <a:off x="2394137" y="932479"/>
          <a:ext cx="1936851" cy="451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kern="1200" dirty="0"/>
            <a:t>             </a:t>
          </a:r>
          <a:r>
            <a:rPr lang="en-US" sz="1600" b="1" kern="1200" dirty="0"/>
            <a:t>Presidential</a:t>
          </a:r>
        </a:p>
      </cdr:txBody>
    </cdr:sp>
  </cdr:relSizeAnchor>
  <cdr:relSizeAnchor xmlns:cdr="http://schemas.openxmlformats.org/drawingml/2006/chartDrawing">
    <cdr:from>
      <cdr:x>0.67736</cdr:x>
      <cdr:y>0.22012</cdr:y>
    </cdr:from>
    <cdr:to>
      <cdr:x>0.83868</cdr:x>
      <cdr:y>0.46476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36056A3-1AC9-F0C2-0EA7-EBDFA2DD94D2}"/>
            </a:ext>
          </a:extLst>
        </cdr:cNvPr>
        <cdr:cNvSpPr txBox="1"/>
      </cdr:nvSpPr>
      <cdr:spPr>
        <a:xfrm xmlns:a="http://schemas.openxmlformats.org/drawingml/2006/main">
          <a:off x="7498080" y="944055"/>
          <a:ext cx="1785770" cy="1049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Mid-Term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jelfant/posts/pfbid02k4bxfXiRUZkAdTpibKreDTLn6ijyjpzTSr1HZYuReKLvWgFdqUPZrQGBYdChwxeol?__cft__%5b0%5d=AZYJ0w5AiTp7sI-hkClxQIVC1VptDAnlgWyuvWzryiA4IObvIuHOGi9CdocYRIL6JXgqKCbRb0ExN8pq6JDzJlLdXwTltCBJZ06elsu79TSaArvVx5eOx4vurn0AcAvT0lhZLQNvO10DlqBNk8PvPnBCGEb-rxIteNfatUdFdNecsU5mL6EF3TE144DOPvyxJF8&amp;__tn__=%2CO%2CP-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C97A-1322-FB33-6A3A-888855A65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31" y="-625248"/>
            <a:ext cx="10305822" cy="4854103"/>
          </a:xfrm>
        </p:spPr>
        <p:txBody>
          <a:bodyPr>
            <a:normAutofit fontScale="90000"/>
          </a:bodyPr>
          <a:lstStyle/>
          <a:p>
            <a:pPr algn="r"/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2026 PRIMARY Election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Lake Travis Democrats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march 23, 2026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01802-92FF-C128-54E4-762B509A7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832698"/>
            <a:ext cx="8637072" cy="2239937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Bruce Elfant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Retired</a:t>
            </a:r>
          </a:p>
        </p:txBody>
      </p:sp>
    </p:spTree>
    <p:extLst>
      <p:ext uri="{BB962C8B-B14F-4D97-AF65-F5344CB8AC3E}">
        <p14:creationId xmlns:p14="http://schemas.microsoft.com/office/powerpoint/2010/main" val="178690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1CD3-E3FE-516B-FC20-F7BAE3D2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1BB305-7683-AE98-9FA6-7E0A94BD2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270510"/>
              </p:ext>
            </p:extLst>
          </p:nvPr>
        </p:nvGraphicFramePr>
        <p:xfrm>
          <a:off x="0" y="1853754"/>
          <a:ext cx="12191999" cy="411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33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7EF1-B77F-1B73-740B-E6A627C1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1921E5-6BAB-B8CA-7BA2-95EEB33D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286379"/>
              </p:ext>
            </p:extLst>
          </p:nvPr>
        </p:nvGraphicFramePr>
        <p:xfrm>
          <a:off x="1450975" y="2005367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51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B2D0-4D6E-CACC-2369-248C4FAB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FCB7-E731-46A8-2D52-BBAE1942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Facebook Post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February 28 at 12:07 AM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Shared with Public</a:t>
            </a:r>
          </a:p>
          <a:p>
            <a:pPr marL="0" indent="0">
              <a:buNone/>
            </a:pPr>
            <a:r>
              <a:rPr lang="en-US" dirty="0"/>
              <a:t>BREAKING NEWS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Williamson EV - 18.45%</a:t>
            </a:r>
            <a:br>
              <a:rPr lang="en-US" dirty="0"/>
            </a:br>
            <a:r>
              <a:rPr lang="en-US" dirty="0"/>
              <a:t>Travis EV -         18.57%</a:t>
            </a:r>
            <a:br>
              <a:rPr lang="en-US" dirty="0"/>
            </a:br>
            <a:r>
              <a:rPr lang="en-US" dirty="0"/>
              <a:t>More in the morning.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7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1718-0E8D-787C-6320-616A7606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3761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5A448E-7A7C-6954-8D49-59C8BF35B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92510"/>
              </p:ext>
            </p:extLst>
          </p:nvPr>
        </p:nvGraphicFramePr>
        <p:xfrm>
          <a:off x="0" y="1842996"/>
          <a:ext cx="12192000" cy="429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87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5031-594F-2715-57F5-801D36B7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3761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4CC6B4-190A-C1D7-6BFD-01B3D4469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355733"/>
              </p:ext>
            </p:extLst>
          </p:nvPr>
        </p:nvGraphicFramePr>
        <p:xfrm>
          <a:off x="1137146" y="1968649"/>
          <a:ext cx="9997019" cy="4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39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E27F-70A6-12E7-6B0B-C4F4108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2F062D-A696-413E-9318-C7DCF0D1D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363799"/>
              </p:ext>
            </p:extLst>
          </p:nvPr>
        </p:nvGraphicFramePr>
        <p:xfrm>
          <a:off x="623944" y="1853754"/>
          <a:ext cx="10983557" cy="428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8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DB3E-D404-3604-4346-9C3D0755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3D9EE2-9E4E-A4FE-94F2-CEFF491F8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9525"/>
              </p:ext>
            </p:extLst>
          </p:nvPr>
        </p:nvGraphicFramePr>
        <p:xfrm>
          <a:off x="430307" y="1853754"/>
          <a:ext cx="11360074" cy="431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50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B0EE-9986-733E-8ED0-25D3B2B7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9A4EB67-9EBA-D444-AEB2-7FF50DF12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01627"/>
              </p:ext>
            </p:extLst>
          </p:nvPr>
        </p:nvGraphicFramePr>
        <p:xfrm>
          <a:off x="478173" y="1853754"/>
          <a:ext cx="11165746" cy="427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04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71C8-5CC5-39FC-51C2-C31AB5D4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960DE5-07D9-7879-9947-86C381AD5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47734"/>
              </p:ext>
            </p:extLst>
          </p:nvPr>
        </p:nvGraphicFramePr>
        <p:xfrm>
          <a:off x="1450975" y="1853754"/>
          <a:ext cx="9604375" cy="42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73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E82E-351A-F0CB-ECD6-7E05005E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7262B39-4821-F0F8-D6E7-082C16371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70934"/>
              </p:ext>
            </p:extLst>
          </p:nvPr>
        </p:nvGraphicFramePr>
        <p:xfrm>
          <a:off x="473336" y="1887310"/>
          <a:ext cx="11069619" cy="429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0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3F74-9937-C48E-E8A8-5A08CEF8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68AE-0227-B6B6-B6C8-7F6FD5F0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800" dirty="0"/>
              <a:t>Voter Registration</a:t>
            </a:r>
          </a:p>
        </p:txBody>
      </p:sp>
      <p:pic>
        <p:nvPicPr>
          <p:cNvPr id="4" name="Picture 2" descr="C:\Users\elfantb\AppData\Local\Microsoft\Windows\Temporary Internet Files\Content.IE5\JQC5B9YS\voter_registration_pub_crawl-5.ed.jpg">
            <a:extLst>
              <a:ext uri="{FF2B5EF4-FFF2-40B4-BE49-F238E27FC236}">
                <a16:creationId xmlns:a16="http://schemas.microsoft.com/office/drawing/2014/main" id="{8DE0E809-F426-5C39-4C8C-28EC162E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66" y="2003850"/>
            <a:ext cx="3727047" cy="37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9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FEDE-225B-096B-9415-8B5ED4DC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46151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D4704C-A50B-D5D8-C4E5-4A253B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602625"/>
              </p:ext>
            </p:extLst>
          </p:nvPr>
        </p:nvGraphicFramePr>
        <p:xfrm>
          <a:off x="1450975" y="1795386"/>
          <a:ext cx="9604375" cy="43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17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0295-4802-26FD-2B59-336A6AF7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6DEF6-0E08-8E17-5CAE-FF48CDA8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r">
              <a:buNone/>
            </a:pPr>
            <a:r>
              <a:rPr lang="en-US" sz="4800" dirty="0"/>
              <a:t>Who Voted?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00054-786C-A21B-BFDA-E8986CFB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15732"/>
            <a:ext cx="46291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CD7E-EDE8-C58A-356E-90D56527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ECF5-E242-023F-3446-9B5D65F2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13" y="1853754"/>
            <a:ext cx="11144922" cy="42888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200" b="1" dirty="0"/>
              <a:t>State-wide                                            </a:t>
            </a:r>
            <a:r>
              <a:rPr lang="en-US" sz="3600" dirty="0"/>
              <a:t>   </a:t>
            </a:r>
            <a:r>
              <a:rPr lang="en-US" sz="3200" dirty="0"/>
              <a:t>                All                          GOP                        Gender</a:t>
            </a:r>
          </a:p>
          <a:p>
            <a:pPr marL="0" indent="0">
              <a:buNone/>
            </a:pPr>
            <a:r>
              <a:rPr lang="en-US" sz="2800" dirty="0"/>
              <a:t>             &lt;30 - 14%                     &lt;30  -   4%                           F/M</a:t>
            </a:r>
          </a:p>
          <a:p>
            <a:pPr marL="0" indent="0">
              <a:buNone/>
            </a:pPr>
            <a:r>
              <a:rPr lang="en-US" sz="2800" dirty="0"/>
              <a:t>             50+ - 55%                     &lt;49  - 22%                    GOP - 50/50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50+  - 78%                    Dem - 60/40 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70+  - 33%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426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2A79-6403-7830-0D93-C329131E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84423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6B1DE-D2E1-19EB-2AAA-39041FFC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833658"/>
            <a:ext cx="11693563" cy="502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Travis County Voters - Age</a:t>
            </a:r>
          </a:p>
          <a:p>
            <a:pPr marL="0" indent="0">
              <a:buNone/>
            </a:pPr>
            <a:r>
              <a:rPr lang="en-US" sz="3200" dirty="0"/>
              <a:t>                  Reg. Voters       All Voters            First Time Voters</a:t>
            </a:r>
          </a:p>
          <a:p>
            <a:pPr marL="0" indent="0">
              <a:buNone/>
            </a:pPr>
            <a:r>
              <a:rPr lang="en-US" sz="2400" dirty="0"/>
              <a:t>18-34                      34.5%                      28%                                     50%                   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35-54                      36.6%                     37.3%                                  32.5%                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55+                          29%                       34.4%                                 16.5%</a:t>
            </a:r>
          </a:p>
        </p:txBody>
      </p:sp>
    </p:spTree>
    <p:extLst>
      <p:ext uri="{BB962C8B-B14F-4D97-AF65-F5344CB8AC3E}">
        <p14:creationId xmlns:p14="http://schemas.microsoft.com/office/powerpoint/2010/main" val="405740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C7FC-EA5D-14F8-50D9-30CD481D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36793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F5995-E9DF-5E92-A461-D4EA5F8E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86028"/>
            <a:ext cx="9603275" cy="4288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Travis County Primary Vote Frequency</a:t>
            </a:r>
          </a:p>
          <a:p>
            <a:pPr marL="0" indent="0">
              <a:buNone/>
            </a:pPr>
            <a:r>
              <a:rPr lang="en-US" sz="2800" dirty="0"/>
              <a:t>4 Dem Primaries                14%</a:t>
            </a:r>
          </a:p>
          <a:p>
            <a:pPr marL="0" indent="0">
              <a:buNone/>
            </a:pPr>
            <a:r>
              <a:rPr lang="en-US" sz="2800" dirty="0"/>
              <a:t>3 Dem Primaries                22%</a:t>
            </a:r>
          </a:p>
          <a:p>
            <a:pPr marL="0" indent="0">
              <a:buNone/>
            </a:pPr>
            <a:r>
              <a:rPr lang="en-US" sz="2800" dirty="0"/>
              <a:t>2 Dem Primaries                23%</a:t>
            </a:r>
          </a:p>
          <a:p>
            <a:pPr marL="0" indent="0">
              <a:buNone/>
            </a:pPr>
            <a:r>
              <a:rPr lang="en-US" sz="2800" b="1" dirty="0"/>
              <a:t>First Dem Primary        38% </a:t>
            </a:r>
          </a:p>
          <a:p>
            <a:pPr marL="0" indent="0">
              <a:buNone/>
            </a:pPr>
            <a:r>
              <a:rPr lang="en-US" sz="2800" dirty="0"/>
              <a:t>Mixed Primary                     2%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974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83D0-AD0D-6688-2B41-3B0D7567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87F1-E423-FBCD-F47C-8C2D47F2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Travis County - Gender</a:t>
            </a:r>
          </a:p>
          <a:p>
            <a:pPr marL="0" indent="0">
              <a:buNone/>
            </a:pPr>
            <a:r>
              <a:rPr lang="en-US" sz="3200" dirty="0"/>
              <a:t>Women – 57%</a:t>
            </a:r>
          </a:p>
          <a:p>
            <a:pPr marL="0" indent="0">
              <a:buNone/>
            </a:pPr>
            <a:r>
              <a:rPr lang="en-US" sz="3200" dirty="0"/>
              <a:t>Men – 43%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152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0627-0732-E1E1-A873-219CB9EB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D18A-0BC8-B563-FBBE-5F258D7F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38992-6D93-7369-3A35-434C4561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2151528"/>
            <a:ext cx="3894268" cy="36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8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7597-0F92-181B-FBAD-7AE2588C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6E53-6123-91F1-B8AE-AC91C019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12154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Highest Mid-term Primary Turnout Since 1990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4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EFA1-72AE-C958-DC23-A90AA3B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4A30-CCD8-E4FB-8E12-5654320B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20543"/>
          </a:xfrm>
        </p:spPr>
        <p:txBody>
          <a:bodyPr>
            <a:normAutofit/>
          </a:bodyPr>
          <a:lstStyle/>
          <a:p>
            <a:r>
              <a:rPr lang="en-US" sz="3200" dirty="0"/>
              <a:t>Highest Mid-term Primary Turnout Since 1990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Highest Primary Democratic Margin Since 2002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9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ABEC-5EE4-D24C-755C-A548359C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38A69-4484-0F1F-DF17-30A08E0F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86987"/>
          </a:xfrm>
        </p:spPr>
        <p:txBody>
          <a:bodyPr/>
          <a:lstStyle/>
          <a:p>
            <a:r>
              <a:rPr lang="en-US" sz="3200" dirty="0"/>
              <a:t>Highest Mid-term Primary Turnout Since 1990</a:t>
            </a:r>
          </a:p>
          <a:p>
            <a:r>
              <a:rPr lang="en-US" sz="3200" dirty="0"/>
              <a:t>Highest Primary Democratic Margin Since 2002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Surge in first time voters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7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9593-1765-5F8B-9466-C12DEB0E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Voter Registration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3442E-D108-75DF-A0F3-0E8B2F259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844852"/>
              </p:ext>
            </p:extLst>
          </p:nvPr>
        </p:nvGraphicFramePr>
        <p:xfrm>
          <a:off x="182880" y="1853755"/>
          <a:ext cx="11833412" cy="430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057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4609-B000-3D9A-9593-28A44951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7AEF-E7CC-E46F-063D-9C0AD4E8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36976"/>
            <a:ext cx="9603275" cy="4270209"/>
          </a:xfrm>
        </p:spPr>
        <p:txBody>
          <a:bodyPr>
            <a:normAutofit/>
          </a:bodyPr>
          <a:lstStyle/>
          <a:p>
            <a:r>
              <a:rPr lang="en-US" sz="3200" dirty="0"/>
              <a:t>Highest Mid-term Primary Turnout Since 1990</a:t>
            </a:r>
          </a:p>
          <a:p>
            <a:r>
              <a:rPr lang="en-US" sz="3200" dirty="0"/>
              <a:t>Highest Primary Democratic Margin Since 2002 </a:t>
            </a:r>
          </a:p>
          <a:p>
            <a:r>
              <a:rPr lang="en-US" sz="3200" dirty="0"/>
              <a:t>Surge in first time voters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Larger Enthusiasm Gap     (78%-64%)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81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E19A-2D51-AF2E-A337-87A98EF7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C324A-A22B-8A68-25CB-EF1E1D24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95376"/>
          </a:xfrm>
        </p:spPr>
        <p:txBody>
          <a:bodyPr>
            <a:normAutofit/>
          </a:bodyPr>
          <a:lstStyle/>
          <a:p>
            <a:r>
              <a:rPr lang="en-US" sz="3200" dirty="0"/>
              <a:t>Highest Mid-term Primary Turnout Since 1990</a:t>
            </a:r>
          </a:p>
          <a:p>
            <a:r>
              <a:rPr lang="en-US" sz="3200" dirty="0"/>
              <a:t>Highest Primary Democratic Margin Since 2002 </a:t>
            </a:r>
          </a:p>
          <a:p>
            <a:r>
              <a:rPr lang="en-US" sz="3200" dirty="0"/>
              <a:t>Surge in first time voters</a:t>
            </a:r>
          </a:p>
          <a:p>
            <a:r>
              <a:rPr lang="en-US" sz="3200" dirty="0"/>
              <a:t>Larger Enthusiasm Gap     (78%-64%)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Republican Election Day Stunt backfires</a:t>
            </a:r>
          </a:p>
        </p:txBody>
      </p:sp>
    </p:spTree>
    <p:extLst>
      <p:ext uri="{BB962C8B-B14F-4D97-AF65-F5344CB8AC3E}">
        <p14:creationId xmlns:p14="http://schemas.microsoft.com/office/powerpoint/2010/main" val="231503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3875-9FC6-6BF9-0BB2-23BD5A01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4695-B610-2EAD-72D8-1B366329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460985"/>
          </a:xfrm>
        </p:spPr>
        <p:txBody>
          <a:bodyPr>
            <a:normAutofit/>
          </a:bodyPr>
          <a:lstStyle/>
          <a:p>
            <a:r>
              <a:rPr lang="en-US" sz="3200" dirty="0"/>
              <a:t>Highest Mid-term Primary Turnout Since 1990</a:t>
            </a:r>
          </a:p>
          <a:p>
            <a:r>
              <a:rPr lang="en-US" sz="3200" dirty="0"/>
              <a:t>Highest Primary Democratic Margin Since 2002 </a:t>
            </a:r>
          </a:p>
          <a:p>
            <a:r>
              <a:rPr lang="en-US" sz="3200" dirty="0"/>
              <a:t>Surge in first time voters</a:t>
            </a:r>
          </a:p>
          <a:p>
            <a:r>
              <a:rPr lang="en-US" sz="3200" dirty="0"/>
              <a:t>Larger Enthusiasm Gap     (78%-64%)</a:t>
            </a:r>
          </a:p>
          <a:p>
            <a:r>
              <a:rPr lang="en-US" sz="3200" dirty="0"/>
              <a:t>Republican Election Day Stunt backfires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Not a great night for incumbents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20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B655-304F-B4C2-B582-3ACFF356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FE96-2A16-DC8D-6DE0-0E66D544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79" y="2015732"/>
            <a:ext cx="10822192" cy="3450613"/>
          </a:xfrm>
        </p:spPr>
        <p:txBody>
          <a:bodyPr/>
          <a:lstStyle/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4000" i="1" dirty="0"/>
              <a:t>“Our lives begin to end when </a:t>
            </a:r>
          </a:p>
          <a:p>
            <a:pPr marL="0" indent="0" algn="ctr">
              <a:buNone/>
            </a:pPr>
            <a:r>
              <a:rPr lang="en-US" sz="4000" i="1" dirty="0"/>
              <a:t>we remain silent </a:t>
            </a:r>
          </a:p>
          <a:p>
            <a:pPr marL="0" indent="0" algn="ctr">
              <a:buNone/>
            </a:pPr>
            <a:r>
              <a:rPr lang="en-US" sz="4000" i="1" dirty="0"/>
              <a:t>about the things that matter.”</a:t>
            </a:r>
          </a:p>
          <a:p>
            <a:pPr marL="0" indent="0" algn="ctr">
              <a:buNone/>
            </a:pPr>
            <a:r>
              <a:rPr lang="en-US" dirty="0"/>
              <a:t>    - Rev.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3940710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78E-3B79-5DAF-33F1-F571EC6E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9EDA4F-09FB-D31C-7D5E-B5F2B7F81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6637" y="1936376"/>
            <a:ext cx="4098725" cy="41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9AE9-5C16-A88B-E4B7-40381EA2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63937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Voter Registration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72DE9-ECE6-33F2-DDFB-2FD127FE0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77092"/>
              </p:ext>
            </p:extLst>
          </p:nvPr>
        </p:nvGraphicFramePr>
        <p:xfrm>
          <a:off x="505838" y="1823930"/>
          <a:ext cx="11274357" cy="435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70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44B-03DC-72B5-BC4B-DD2CCB07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1392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Voter Registration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ABCB81-64FD-76D1-6EFB-EE0BE2770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77890"/>
              </p:ext>
            </p:extLst>
          </p:nvPr>
        </p:nvGraphicFramePr>
        <p:xfrm>
          <a:off x="268941" y="1821480"/>
          <a:ext cx="11704320" cy="428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30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DDA-5955-CD33-1607-DA8A5E7D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83003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Voter Registration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A62E19-CEA2-FBD4-055E-05F4E9DE8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416767"/>
              </p:ext>
            </p:extLst>
          </p:nvPr>
        </p:nvGraphicFramePr>
        <p:xfrm>
          <a:off x="733530" y="1823610"/>
          <a:ext cx="10862267" cy="42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41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5808-FEE2-3984-4406-549113C2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7D8D-5DD3-50D1-E849-681E8D24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/>
              <a:t>                                                        Voter Turnout</a:t>
            </a:r>
          </a:p>
        </p:txBody>
      </p:sp>
      <p:pic>
        <p:nvPicPr>
          <p:cNvPr id="4" name="Picture 16" descr="Understanding Durham, North Carolina Voter Turnout: Recent Trends and ...">
            <a:extLst>
              <a:ext uri="{FF2B5EF4-FFF2-40B4-BE49-F238E27FC236}">
                <a16:creationId xmlns:a16="http://schemas.microsoft.com/office/drawing/2014/main" id="{18D5A82A-DA90-AD7F-7C30-AF046916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78656"/>
            <a:ext cx="5124060" cy="40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4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F1FD-4DCB-FA38-4398-530BB6B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15277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2088F2-9BCF-8752-AB86-7431C0F13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987822"/>
              </p:ext>
            </p:extLst>
          </p:nvPr>
        </p:nvGraphicFramePr>
        <p:xfrm>
          <a:off x="1450975" y="1853754"/>
          <a:ext cx="9604375" cy="432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6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FDB7-C3CD-1869-7443-BFF4BBD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12908"/>
            <a:ext cx="9603275" cy="1049235"/>
          </a:xfrm>
        </p:spPr>
        <p:txBody>
          <a:bodyPr/>
          <a:lstStyle/>
          <a:p>
            <a:pPr algn="r"/>
            <a:r>
              <a:rPr lang="en-US" dirty="0"/>
              <a:t>Turnout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F42893-6B70-84D1-822B-E87E3015A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182468"/>
              </p:ext>
            </p:extLst>
          </p:nvPr>
        </p:nvGraphicFramePr>
        <p:xfrm>
          <a:off x="691375" y="1853754"/>
          <a:ext cx="10861287" cy="429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3999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20906</TotalTime>
  <Words>469</Words>
  <Application>Microsoft Office PowerPoint</Application>
  <PresentationFormat>Widescreen</PresentationFormat>
  <Paragraphs>133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Gallery</vt:lpstr>
      <vt:lpstr>  2026 PRIMARY Election  Lake Travis Democrats  march 23, 2026  </vt:lpstr>
      <vt:lpstr>PowerPoint Presentation</vt:lpstr>
      <vt:lpstr>Voter Registration</vt:lpstr>
      <vt:lpstr>Voter Registration</vt:lpstr>
      <vt:lpstr>Voter Registration</vt:lpstr>
      <vt:lpstr>Voter Registration</vt:lpstr>
      <vt:lpstr>PowerPoint Presentation</vt:lpstr>
      <vt:lpstr>Turnout</vt:lpstr>
      <vt:lpstr>Turnout</vt:lpstr>
      <vt:lpstr>Turnout</vt:lpstr>
      <vt:lpstr>Turnout</vt:lpstr>
      <vt:lpstr>Turnout</vt:lpstr>
      <vt:lpstr>Turnout</vt:lpstr>
      <vt:lpstr>Turnout</vt:lpstr>
      <vt:lpstr>Turnout</vt:lpstr>
      <vt:lpstr>Turnout</vt:lpstr>
      <vt:lpstr>Turnout</vt:lpstr>
      <vt:lpstr>Turnout</vt:lpstr>
      <vt:lpstr>Turnout</vt:lpstr>
      <vt:lpstr>Turnout</vt:lpstr>
      <vt:lpstr>PowerPoint Presentation</vt:lpstr>
      <vt:lpstr>Turnout</vt:lpstr>
      <vt:lpstr>Turnout</vt:lpstr>
      <vt:lpstr>Turnout</vt:lpstr>
      <vt:lpstr>Turnout</vt:lpstr>
      <vt:lpstr>Takeaways</vt:lpstr>
      <vt:lpstr>Takeaways</vt:lpstr>
      <vt:lpstr>Takeaways</vt:lpstr>
      <vt:lpstr>Takeaways</vt:lpstr>
      <vt:lpstr>Takeaways</vt:lpstr>
      <vt:lpstr>TakEaways</vt:lpstr>
      <vt:lpstr>Takeaways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 Elfant</dc:creator>
  <cp:lastModifiedBy>Bruce Elfant</cp:lastModifiedBy>
  <cp:revision>35</cp:revision>
  <dcterms:created xsi:type="dcterms:W3CDTF">2024-11-07T17:33:32Z</dcterms:created>
  <dcterms:modified xsi:type="dcterms:W3CDTF">2026-03-23T15:08:27Z</dcterms:modified>
</cp:coreProperties>
</file>